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22"/>
  </p:notesMasterIdLst>
  <p:handoutMasterIdLst>
    <p:handoutMasterId r:id="rId23"/>
  </p:handoutMasterIdLst>
  <p:sldIdLst>
    <p:sldId id="674" r:id="rId2"/>
    <p:sldId id="680" r:id="rId3"/>
    <p:sldId id="681" r:id="rId4"/>
    <p:sldId id="679" r:id="rId5"/>
    <p:sldId id="675" r:id="rId6"/>
    <p:sldId id="676" r:id="rId7"/>
    <p:sldId id="677" r:id="rId8"/>
    <p:sldId id="653" r:id="rId9"/>
    <p:sldId id="660" r:id="rId10"/>
    <p:sldId id="661" r:id="rId11"/>
    <p:sldId id="673" r:id="rId12"/>
    <p:sldId id="662" r:id="rId13"/>
    <p:sldId id="663" r:id="rId14"/>
    <p:sldId id="668" r:id="rId15"/>
    <p:sldId id="678" r:id="rId16"/>
    <p:sldId id="670" r:id="rId17"/>
    <p:sldId id="669" r:id="rId18"/>
    <p:sldId id="671" r:id="rId19"/>
    <p:sldId id="672" r:id="rId20"/>
    <p:sldId id="666" r:id="rId2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48"/>
    <p:restoredTop sz="67244" autoAdjust="0"/>
  </p:normalViewPr>
  <p:slideViewPr>
    <p:cSldViewPr>
      <p:cViewPr varScale="1">
        <p:scale>
          <a:sx n="86" d="100"/>
          <a:sy n="86" d="100"/>
        </p:scale>
        <p:origin x="1632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E64E6-A954-E949-8FB5-286ABB9C3224}" type="datetimeFigureOut">
              <a:rPr lang="en-US" smtClean="0"/>
              <a:t>9/22/17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9A22D-AAAA-2248-A5BC-62C709E3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925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FC062BE1-9E58-E44B-AEF2-88288090696B}" type="datetimeFigureOut">
              <a:rPr lang="en-US"/>
              <a:pPr>
                <a:defRPr/>
              </a:pPr>
              <a:t>9/22/17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E125A137-AA7B-6040-BEE2-8CA520FC8C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483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9" Type="http://schemas.openxmlformats.org/officeDocument/2006/relationships/hyperlink" Target="https://en.wikipedia.org/wiki/FreeBSD" TargetMode="External"/><Relationship Id="rId20" Type="http://schemas.openxmlformats.org/officeDocument/2006/relationships/hyperlink" Target="https://en.wikipedia.org/wiki/Windows_API" TargetMode="External"/><Relationship Id="rId10" Type="http://schemas.openxmlformats.org/officeDocument/2006/relationships/hyperlink" Target="https://en.wikipedia.org/wiki/NetBSD" TargetMode="External"/><Relationship Id="rId11" Type="http://schemas.openxmlformats.org/officeDocument/2006/relationships/hyperlink" Target="https://en.wikipedia.org/wiki/OpenBSD" TargetMode="External"/><Relationship Id="rId12" Type="http://schemas.openxmlformats.org/officeDocument/2006/relationships/hyperlink" Target="https://en.wikipedia.org/wiki/Linux" TargetMode="External"/><Relationship Id="rId13" Type="http://schemas.openxmlformats.org/officeDocument/2006/relationships/hyperlink" Target="https://en.wikipedia.org/wiki/Mac_OS_X" TargetMode="External"/><Relationship Id="rId14" Type="http://schemas.openxmlformats.org/officeDocument/2006/relationships/hyperlink" Target="https://en.wikipedia.org/wiki/Solaris_(operating_system)" TargetMode="External"/><Relationship Id="rId15" Type="http://schemas.openxmlformats.org/officeDocument/2006/relationships/hyperlink" Target="https://en.wikipedia.org/wiki/DR-DOS" TargetMode="External"/><Relationship Id="rId16" Type="http://schemas.openxmlformats.org/officeDocument/2006/relationships/hyperlink" Target="https://en.wikipedia.org/wiki/Microsoft_Windows" TargetMode="External"/><Relationship Id="rId17" Type="http://schemas.openxmlformats.org/officeDocument/2006/relationships/hyperlink" Target="https://en.wikipedia.org/wiki/Windows_Services_for_UNIX" TargetMode="External"/><Relationship Id="rId18" Type="http://schemas.openxmlformats.org/officeDocument/2006/relationships/hyperlink" Target="https://en.wikipedia.org/wiki/Third-party_developer" TargetMode="External"/><Relationship Id="rId19" Type="http://schemas.openxmlformats.org/officeDocument/2006/relationships/hyperlink" Target="https://en.wikipedia.org/wiki/POSIX_Threads#cite_note-1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hyperlink" Target="https://en.wikipedia.org/wiki/Execution_model" TargetMode="External"/><Relationship Id="rId4" Type="http://schemas.openxmlformats.org/officeDocument/2006/relationships/hyperlink" Target="https://en.wikipedia.org/wiki/Thread_(computing)" TargetMode="External"/><Relationship Id="rId5" Type="http://schemas.openxmlformats.org/officeDocument/2006/relationships/hyperlink" Target="https://en.wikipedia.org/wiki/Application_programming_interface" TargetMode="External"/><Relationship Id="rId6" Type="http://schemas.openxmlformats.org/officeDocument/2006/relationships/hyperlink" Target="https://en.wikipedia.org/wiki/POSIX" TargetMode="External"/><Relationship Id="rId7" Type="http://schemas.openxmlformats.org/officeDocument/2006/relationships/hyperlink" Target="https://en.wikipedia.org/wiki/IEEE" TargetMode="External"/><Relationship Id="rId8" Type="http://schemas.openxmlformats.org/officeDocument/2006/relationships/hyperlink" Target="https://en.wikipedia.org/wiki/Unix-like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9" Type="http://schemas.openxmlformats.org/officeDocument/2006/relationships/hyperlink" Target="https://en.wikipedia.org/wiki/FreeBSD" TargetMode="External"/><Relationship Id="rId20" Type="http://schemas.openxmlformats.org/officeDocument/2006/relationships/hyperlink" Target="https://en.wikipedia.org/wiki/Windows_API" TargetMode="External"/><Relationship Id="rId10" Type="http://schemas.openxmlformats.org/officeDocument/2006/relationships/hyperlink" Target="https://en.wikipedia.org/wiki/NetBSD" TargetMode="External"/><Relationship Id="rId11" Type="http://schemas.openxmlformats.org/officeDocument/2006/relationships/hyperlink" Target="https://en.wikipedia.org/wiki/OpenBSD" TargetMode="External"/><Relationship Id="rId12" Type="http://schemas.openxmlformats.org/officeDocument/2006/relationships/hyperlink" Target="https://en.wikipedia.org/wiki/Linux" TargetMode="External"/><Relationship Id="rId13" Type="http://schemas.openxmlformats.org/officeDocument/2006/relationships/hyperlink" Target="https://en.wikipedia.org/wiki/Mac_OS_X" TargetMode="External"/><Relationship Id="rId14" Type="http://schemas.openxmlformats.org/officeDocument/2006/relationships/hyperlink" Target="https://en.wikipedia.org/wiki/Solaris_(operating_system)" TargetMode="External"/><Relationship Id="rId15" Type="http://schemas.openxmlformats.org/officeDocument/2006/relationships/hyperlink" Target="https://en.wikipedia.org/wiki/DR-DOS" TargetMode="External"/><Relationship Id="rId16" Type="http://schemas.openxmlformats.org/officeDocument/2006/relationships/hyperlink" Target="https://en.wikipedia.org/wiki/Microsoft_Windows" TargetMode="External"/><Relationship Id="rId17" Type="http://schemas.openxmlformats.org/officeDocument/2006/relationships/hyperlink" Target="https://en.wikipedia.org/wiki/Windows_Services_for_UNIX" TargetMode="External"/><Relationship Id="rId18" Type="http://schemas.openxmlformats.org/officeDocument/2006/relationships/hyperlink" Target="https://en.wikipedia.org/wiki/Third-party_developer" TargetMode="External"/><Relationship Id="rId19" Type="http://schemas.openxmlformats.org/officeDocument/2006/relationships/hyperlink" Target="https://en.wikipedia.org/wiki/POSIX_Threads#cite_note-1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Relationship Id="rId3" Type="http://schemas.openxmlformats.org/officeDocument/2006/relationships/hyperlink" Target="https://en.wikipedia.org/wiki/Execution_model" TargetMode="External"/><Relationship Id="rId4" Type="http://schemas.openxmlformats.org/officeDocument/2006/relationships/hyperlink" Target="https://en.wikipedia.org/wiki/Thread_(computing)" TargetMode="External"/><Relationship Id="rId5" Type="http://schemas.openxmlformats.org/officeDocument/2006/relationships/hyperlink" Target="https://en.wikipedia.org/wiki/Application_programming_interface" TargetMode="External"/><Relationship Id="rId6" Type="http://schemas.openxmlformats.org/officeDocument/2006/relationships/hyperlink" Target="https://en.wikipedia.org/wiki/POSIX" TargetMode="External"/><Relationship Id="rId7" Type="http://schemas.openxmlformats.org/officeDocument/2006/relationships/hyperlink" Target="https://en.wikipedia.org/wiki/IEEE" TargetMode="External"/><Relationship Id="rId8" Type="http://schemas.openxmlformats.org/officeDocument/2006/relationships/hyperlink" Target="https://en.wikipedia.org/wiki/Unix-like" TargetMode="External"/></Relationships>
</file>

<file path=ppt/notesSlides/_rels/notesSlide18.xml.rels><?xml version="1.0" encoding="UTF-8" standalone="yes"?>
<Relationships xmlns="http://schemas.openxmlformats.org/package/2006/relationships"><Relationship Id="rId9" Type="http://schemas.openxmlformats.org/officeDocument/2006/relationships/hyperlink" Target="https://en.wikipedia.org/wiki/FreeBSD" TargetMode="External"/><Relationship Id="rId20" Type="http://schemas.openxmlformats.org/officeDocument/2006/relationships/hyperlink" Target="https://en.wikipedia.org/wiki/Windows_API" TargetMode="External"/><Relationship Id="rId10" Type="http://schemas.openxmlformats.org/officeDocument/2006/relationships/hyperlink" Target="https://en.wikipedia.org/wiki/NetBSD" TargetMode="External"/><Relationship Id="rId11" Type="http://schemas.openxmlformats.org/officeDocument/2006/relationships/hyperlink" Target="https://en.wikipedia.org/wiki/OpenBSD" TargetMode="External"/><Relationship Id="rId12" Type="http://schemas.openxmlformats.org/officeDocument/2006/relationships/hyperlink" Target="https://en.wikipedia.org/wiki/Linux" TargetMode="External"/><Relationship Id="rId13" Type="http://schemas.openxmlformats.org/officeDocument/2006/relationships/hyperlink" Target="https://en.wikipedia.org/wiki/Mac_OS_X" TargetMode="External"/><Relationship Id="rId14" Type="http://schemas.openxmlformats.org/officeDocument/2006/relationships/hyperlink" Target="https://en.wikipedia.org/wiki/Solaris_(operating_system)" TargetMode="External"/><Relationship Id="rId15" Type="http://schemas.openxmlformats.org/officeDocument/2006/relationships/hyperlink" Target="https://en.wikipedia.org/wiki/DR-DOS" TargetMode="External"/><Relationship Id="rId16" Type="http://schemas.openxmlformats.org/officeDocument/2006/relationships/hyperlink" Target="https://en.wikipedia.org/wiki/Microsoft_Windows" TargetMode="External"/><Relationship Id="rId17" Type="http://schemas.openxmlformats.org/officeDocument/2006/relationships/hyperlink" Target="https://en.wikipedia.org/wiki/Windows_Services_for_UNIX" TargetMode="External"/><Relationship Id="rId18" Type="http://schemas.openxmlformats.org/officeDocument/2006/relationships/hyperlink" Target="https://en.wikipedia.org/wiki/Third-party_developer" TargetMode="External"/><Relationship Id="rId19" Type="http://schemas.openxmlformats.org/officeDocument/2006/relationships/hyperlink" Target="https://en.wikipedia.org/wiki/POSIX_Threads#cite_note-1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s://en.wikipedia.org/wiki/Execution_model" TargetMode="External"/><Relationship Id="rId4" Type="http://schemas.openxmlformats.org/officeDocument/2006/relationships/hyperlink" Target="https://en.wikipedia.org/wiki/Thread_(computing)" TargetMode="External"/><Relationship Id="rId5" Type="http://schemas.openxmlformats.org/officeDocument/2006/relationships/hyperlink" Target="https://en.wikipedia.org/wiki/Application_programming_interface" TargetMode="External"/><Relationship Id="rId6" Type="http://schemas.openxmlformats.org/officeDocument/2006/relationships/hyperlink" Target="https://en.wikipedia.org/wiki/POSIX" TargetMode="External"/><Relationship Id="rId7" Type="http://schemas.openxmlformats.org/officeDocument/2006/relationships/hyperlink" Target="https://en.wikipedia.org/wiki/IEEE" TargetMode="External"/><Relationship Id="rId8" Type="http://schemas.openxmlformats.org/officeDocument/2006/relationships/hyperlink" Target="https://en.wikipedia.org/wiki/Unix-like" TargetMode="External"/></Relationships>
</file>

<file path=ppt/notesSlides/_rels/notesSlide19.xml.rels><?xml version="1.0" encoding="UTF-8" standalone="yes"?>
<Relationships xmlns="http://schemas.openxmlformats.org/package/2006/relationships"><Relationship Id="rId9" Type="http://schemas.openxmlformats.org/officeDocument/2006/relationships/hyperlink" Target="https://en.wikipedia.org/wiki/FreeBSD" TargetMode="External"/><Relationship Id="rId20" Type="http://schemas.openxmlformats.org/officeDocument/2006/relationships/hyperlink" Target="https://en.wikipedia.org/wiki/Windows_API" TargetMode="External"/><Relationship Id="rId10" Type="http://schemas.openxmlformats.org/officeDocument/2006/relationships/hyperlink" Target="https://en.wikipedia.org/wiki/NetBSD" TargetMode="External"/><Relationship Id="rId11" Type="http://schemas.openxmlformats.org/officeDocument/2006/relationships/hyperlink" Target="https://en.wikipedia.org/wiki/OpenBSD" TargetMode="External"/><Relationship Id="rId12" Type="http://schemas.openxmlformats.org/officeDocument/2006/relationships/hyperlink" Target="https://en.wikipedia.org/wiki/Linux" TargetMode="External"/><Relationship Id="rId13" Type="http://schemas.openxmlformats.org/officeDocument/2006/relationships/hyperlink" Target="https://en.wikipedia.org/wiki/Mac_OS_X" TargetMode="External"/><Relationship Id="rId14" Type="http://schemas.openxmlformats.org/officeDocument/2006/relationships/hyperlink" Target="https://en.wikipedia.org/wiki/Solaris_(operating_system)" TargetMode="External"/><Relationship Id="rId15" Type="http://schemas.openxmlformats.org/officeDocument/2006/relationships/hyperlink" Target="https://en.wikipedia.org/wiki/DR-DOS" TargetMode="External"/><Relationship Id="rId16" Type="http://schemas.openxmlformats.org/officeDocument/2006/relationships/hyperlink" Target="https://en.wikipedia.org/wiki/Microsoft_Windows" TargetMode="External"/><Relationship Id="rId17" Type="http://schemas.openxmlformats.org/officeDocument/2006/relationships/hyperlink" Target="https://en.wikipedia.org/wiki/Windows_Services_for_UNIX" TargetMode="External"/><Relationship Id="rId18" Type="http://schemas.openxmlformats.org/officeDocument/2006/relationships/hyperlink" Target="https://en.wikipedia.org/wiki/Third-party_developer" TargetMode="External"/><Relationship Id="rId19" Type="http://schemas.openxmlformats.org/officeDocument/2006/relationships/hyperlink" Target="https://en.wikipedia.org/wiki/POSIX_Threads#cite_note-1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Relationship Id="rId3" Type="http://schemas.openxmlformats.org/officeDocument/2006/relationships/hyperlink" Target="https://en.wikipedia.org/wiki/Execution_model" TargetMode="External"/><Relationship Id="rId4" Type="http://schemas.openxmlformats.org/officeDocument/2006/relationships/hyperlink" Target="https://en.wikipedia.org/wiki/Thread_(computing)" TargetMode="External"/><Relationship Id="rId5" Type="http://schemas.openxmlformats.org/officeDocument/2006/relationships/hyperlink" Target="https://en.wikipedia.org/wiki/Application_programming_interface" TargetMode="External"/><Relationship Id="rId6" Type="http://schemas.openxmlformats.org/officeDocument/2006/relationships/hyperlink" Target="https://en.wikipedia.org/wiki/POSIX" TargetMode="External"/><Relationship Id="rId7" Type="http://schemas.openxmlformats.org/officeDocument/2006/relationships/hyperlink" Target="https://en.wikipedia.org/wiki/IEEE" TargetMode="External"/><Relationship Id="rId8" Type="http://schemas.openxmlformats.org/officeDocument/2006/relationships/hyperlink" Target="https://en.wikipedia.org/wiki/Unix-like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Spring’17: </a:t>
            </a:r>
          </a:p>
          <a:p>
            <a:r>
              <a:rPr lang="en-US" dirty="0" smtClean="0"/>
              <a:t>Slides 1-5:</a:t>
            </a:r>
            <a:r>
              <a:rPr lang="en-US" baseline="0" dirty="0" smtClean="0"/>
              <a:t> 25 Minutes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>
                <a:latin typeface="Calibri" charset="0"/>
                <a:ea typeface="SimSun" charset="0"/>
                <a:cs typeface="SimSun" charset="0"/>
              </a:rPr>
              <a:t>Slides 6-13: 25 Minutes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25A137-AA7B-6040-BEE2-8CA520FC8CE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58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115C3C6C-309A-4147-ACAB-85C8E1CB3451}" type="slidenum">
              <a:rPr lang="en-US">
                <a:latin typeface="Times New Roman" charset="0"/>
              </a:rPr>
              <a:pPr/>
              <a:t>10</a:t>
            </a:fld>
            <a:endParaRPr lang="en-US">
              <a:latin typeface="Times New Roman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24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115C3C6C-309A-4147-ACAB-85C8E1CB3451}" type="slidenum">
              <a:rPr lang="en-US">
                <a:latin typeface="Times New Roman" charset="0"/>
              </a:rPr>
              <a:pPr/>
              <a:t>11</a:t>
            </a:fld>
            <a:endParaRPr lang="en-US">
              <a:latin typeface="Times New Roman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07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C31A68F1-7016-CE44-A305-9C9EDEC27A4B}" type="slidenum">
              <a:rPr lang="en-US">
                <a:latin typeface="Times New Roman" charset="0"/>
              </a:rPr>
              <a:pPr/>
              <a:t>12</a:t>
            </a:fld>
            <a:endParaRPr lang="en-US">
              <a:latin typeface="Times New Roman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976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730163B-1A6B-CC48-AC70-E4B848CAA64A}" type="slidenum">
              <a:rPr lang="en-US">
                <a:latin typeface="Times New Roman" charset="0"/>
              </a:rPr>
              <a:pPr/>
              <a:t>13</a:t>
            </a:fld>
            <a:endParaRPr lang="en-US">
              <a:latin typeface="Times New Roman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ea typeface="MS PGothic" charset="0"/>
              </a:rPr>
              <a:t>Inverse order: signal</a:t>
            </a:r>
            <a:r>
              <a:rPr lang="en-US" baseline="0" dirty="0">
                <a:ea typeface="MS PGothic" charset="0"/>
              </a:rPr>
              <a:t>(</a:t>
            </a:r>
            <a:r>
              <a:rPr lang="en-US" baseline="0" dirty="0" err="1">
                <a:ea typeface="MS PGothic" charset="0"/>
              </a:rPr>
              <a:t>mutex</a:t>
            </a:r>
            <a:r>
              <a:rPr lang="en-US" baseline="0" dirty="0">
                <a:ea typeface="MS PGothic" charset="0"/>
              </a:rPr>
              <a:t>)  wait(</a:t>
            </a:r>
            <a:r>
              <a:rPr lang="en-US" baseline="0" dirty="0" err="1">
                <a:ea typeface="MS PGothic" charset="0"/>
              </a:rPr>
              <a:t>mutex</a:t>
            </a:r>
            <a:r>
              <a:rPr lang="en-US" baseline="0" dirty="0">
                <a:ea typeface="MS PGothic" charset="0"/>
              </a:rPr>
              <a:t>)</a:t>
            </a:r>
          </a:p>
          <a:p>
            <a:r>
              <a:rPr lang="en-US" baseline="0" dirty="0" err="1">
                <a:ea typeface="MS PGothic" charset="0"/>
              </a:rPr>
              <a:t>Repeate</a:t>
            </a:r>
            <a:r>
              <a:rPr lang="en-US" baseline="0" dirty="0">
                <a:ea typeface="MS PGothic" charset="0"/>
              </a:rPr>
              <a:t> calls: wait, wait</a:t>
            </a:r>
          </a:p>
          <a:p>
            <a:r>
              <a:rPr lang="en-US" baseline="0" dirty="0">
                <a:ea typeface="MS PGothic" charset="0"/>
              </a:rPr>
              <a:t>Omitted calls.</a:t>
            </a: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676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730163B-1A6B-CC48-AC70-E4B848CAA64A}" type="slidenum">
              <a:rPr lang="en-US">
                <a:latin typeface="Times New Roman" charset="0"/>
              </a:rPr>
              <a:pPr/>
              <a:t>14</a:t>
            </a:fld>
            <a:endParaRPr lang="en-US">
              <a:latin typeface="Times New Roman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Reference: https://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en.wikipedia.org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/wiki/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POSIX_Threads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 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usually referred to as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3" tooltip="Execution model"/>
              </a:rPr>
              <a:t>execution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that exists independently from a language, as well as a parallel execution model. It allows a program to control multiple different flows of work that overlap in time. Each flow of work is referred to as a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4" tooltip="Thread (computing)"/>
              </a:rPr>
              <a:t>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and creation and control over these flows is achieved by making calls to the POSIX Threads API. POSIX Threads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5" tooltip="Application programming interface"/>
              </a:rPr>
              <a:t>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defined by the standard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6" tooltip="POSIX"/>
              </a:rPr>
              <a:t>POSIX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.1c, Threads extensions (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7" tooltip="IEEE"/>
              </a:rPr>
              <a:t>IEEE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Std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1003.1c-1995)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Implementations of the API are available on many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8" tooltip="Unix-like"/>
              </a:rPr>
              <a:t>Unix-like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POSIX-conformant operating systems such 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9" tooltip="FreeBSD"/>
              </a:rPr>
              <a:t>FreeBSD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0" tooltip="NetBSD"/>
              </a:rPr>
              <a:t>NetBSD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1" tooltip="OpenBSD"/>
              </a:rPr>
              <a:t>OpenBSD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2" tooltip="Linux"/>
              </a:rPr>
              <a:t>Linux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3" tooltip="Mac OS X"/>
              </a:rPr>
              <a:t>Mac OS 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4" tooltip="Solaris (operating system)"/>
              </a:rPr>
              <a:t>Solaris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typically bundled as a library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libpthread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5" tooltip="DR-DOS"/>
              </a:rPr>
              <a:t>DR-DOS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6" tooltip="Microsoft Windows"/>
              </a:rPr>
              <a:t>Microsoft Windows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implementations also exist: within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7" tooltip="Windows Services for UNIX"/>
              </a:rPr>
              <a:t>SFU/SUA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subsystem which provides a native implementation of a number of POSIX APIs, and also within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8" tooltip="Third-party developer"/>
              </a:rPr>
              <a:t>third-party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packages such as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pthreads-w32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9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which implements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on top of existing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20" tooltip="Windows API"/>
              </a:rPr>
              <a:t>Windows 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pthread.h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994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</a:t>
            </a:r>
            <a:r>
              <a:rPr lang="en-US"/>
              <a:t>Chapter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15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6292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730163B-1A6B-CC48-AC70-E4B848CAA64A}" type="slidenum">
              <a:rPr lang="en-US">
                <a:latin typeface="Times New Roman" charset="0"/>
              </a:rPr>
              <a:pPr/>
              <a:t>16</a:t>
            </a:fld>
            <a:endParaRPr lang="en-US">
              <a:latin typeface="Times New Roman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On success,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pthread_create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() returns 0; on error, it returns an error number, and the contents of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*thread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are undefined.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01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730163B-1A6B-CC48-AC70-E4B848CAA64A}" type="slidenum">
              <a:rPr lang="en-US">
                <a:latin typeface="Times New Roman" charset="0"/>
              </a:rPr>
              <a:pPr/>
              <a:t>17</a:t>
            </a:fld>
            <a:endParaRPr lang="en-US">
              <a:latin typeface="Times New Roman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Reference: https://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en.wikipedia.org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/wiki/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POSIX_Threads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 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usually referred to as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3" tooltip="Execution model"/>
              </a:rPr>
              <a:t>execution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that exists independently from a language, as well as a parallel execution model. It allows a program to control multiple different flows of work that overlap in time. Each flow of work is referred to as a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4" tooltip="Thread (computing)"/>
              </a:rPr>
              <a:t>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and creation and control over these flows is achieved by making calls to the POSIX Threads API. POSIX Threads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5" tooltip="Application programming interface"/>
              </a:rPr>
              <a:t>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defined by the standard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6" tooltip="POSIX"/>
              </a:rPr>
              <a:t>POSIX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.1c, Threads extensions (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7" tooltip="IEEE"/>
              </a:rPr>
              <a:t>IEEE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Std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1003.1c-1995)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Implementations of the API are available on many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8" tooltip="Unix-like"/>
              </a:rPr>
              <a:t>Unix-like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POSIX-conformant operating systems such 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9" tooltip="FreeBSD"/>
              </a:rPr>
              <a:t>FreeBSD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0" tooltip="NetBSD"/>
              </a:rPr>
              <a:t>NetBSD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1" tooltip="OpenBSD"/>
              </a:rPr>
              <a:t>OpenBSD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2" tooltip="Linux"/>
              </a:rPr>
              <a:t>Linux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3" tooltip="Mac OS X"/>
              </a:rPr>
              <a:t>Mac OS 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4" tooltip="Solaris (operating system)"/>
              </a:rPr>
              <a:t>Solaris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typically bundled as a library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libpthread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5" tooltip="DR-DOS"/>
              </a:rPr>
              <a:t>DR-DOS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6" tooltip="Microsoft Windows"/>
              </a:rPr>
              <a:t>Microsoft Windows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implementations also exist: within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7" tooltip="Windows Services for UNIX"/>
              </a:rPr>
              <a:t>SFU/SUA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subsystem which provides a native implementation of a number of POSIX APIs, and also within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8" tooltip="Third-party developer"/>
              </a:rPr>
              <a:t>third-party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packages such as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pthreads-w32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9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which implements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on top of existing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20" tooltip="Windows API"/>
              </a:rPr>
              <a:t>Windows 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76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730163B-1A6B-CC48-AC70-E4B848CAA64A}" type="slidenum">
              <a:rPr lang="en-US">
                <a:latin typeface="Times New Roman" charset="0"/>
              </a:rPr>
              <a:pPr/>
              <a:t>18</a:t>
            </a:fld>
            <a:endParaRPr lang="en-US">
              <a:latin typeface="Times New Roman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Reference: https://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en.wikipedia.org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/wiki/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POSIX_Threads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 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usually referred to as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3" tooltip="Execution model"/>
              </a:rPr>
              <a:t>execution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that exists independently from a language, as well as a parallel execution model. It allows a program to control multiple different flows of work that overlap in time. Each flow of work is referred to as a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4" tooltip="Thread (computing)"/>
              </a:rPr>
              <a:t>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and creation and control over these flows is achieved by making calls to the POSIX Threads API. POSIX Threads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5" tooltip="Application programming interface"/>
              </a:rPr>
              <a:t>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defined by the standard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6" tooltip="POSIX"/>
              </a:rPr>
              <a:t>POSIX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.1c, Threads extensions (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7" tooltip="IEEE"/>
              </a:rPr>
              <a:t>IEEE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Std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1003.1c-1995)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Implementations of the API are available on many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8" tooltip="Unix-like"/>
              </a:rPr>
              <a:t>Unix-like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POSIX-conformant operating systems such 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9" tooltip="FreeBSD"/>
              </a:rPr>
              <a:t>FreeBSD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0" tooltip="NetBSD"/>
              </a:rPr>
              <a:t>NetBSD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1" tooltip="OpenBSD"/>
              </a:rPr>
              <a:t>OpenBSD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2" tooltip="Linux"/>
              </a:rPr>
              <a:t>Linux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3" tooltip="Mac OS X"/>
              </a:rPr>
              <a:t>Mac OS 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4" tooltip="Solaris (operating system)"/>
              </a:rPr>
              <a:t>Solaris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typically bundled as a library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libpthread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5" tooltip="DR-DOS"/>
              </a:rPr>
              <a:t>DR-DOS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6" tooltip="Microsoft Windows"/>
              </a:rPr>
              <a:t>Microsoft Windows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implementations also exist: within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7" tooltip="Windows Services for UNIX"/>
              </a:rPr>
              <a:t>SFU/SUA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subsystem which provides a native implementation of a number of POSIX APIs, and also within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8" tooltip="Third-party developer"/>
              </a:rPr>
              <a:t>third-party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packages such as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pthreads-w32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9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which implements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on top of existing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20" tooltip="Windows API"/>
              </a:rPr>
              <a:t>Windows 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0628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730163B-1A6B-CC48-AC70-E4B848CAA64A}" type="slidenum">
              <a:rPr lang="en-US">
                <a:latin typeface="Times New Roman" charset="0"/>
              </a:rPr>
              <a:pPr/>
              <a:t>19</a:t>
            </a:fld>
            <a:endParaRPr lang="en-US">
              <a:latin typeface="Times New Roman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Reference: https://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en.wikipedia.org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/wiki/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POSIX_Threads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 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usually referred to as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3" tooltip="Execution model"/>
              </a:rPr>
              <a:t>execution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that exists independently from a language, as well as a parallel execution model. It allows a program to control multiple different flows of work that overlap in time. Each flow of work is referred to as a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4" tooltip="Thread (computing)"/>
              </a:rPr>
              <a:t>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and creation and control over these flows is achieved by making calls to the POSIX Threads API. POSIX Threads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5" tooltip="Application programming interface"/>
              </a:rPr>
              <a:t>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defined by the standard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6" tooltip="POSIX"/>
              </a:rPr>
              <a:t>POSIX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.1c, Threads extensions (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7" tooltip="IEEE"/>
              </a:rPr>
              <a:t>IEEE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Std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1003.1c-1995)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Implementations of the API are available on many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8" tooltip="Unix-like"/>
              </a:rPr>
              <a:t>Unix-like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POSIX-conformant operating systems such 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9" tooltip="FreeBSD"/>
              </a:rPr>
              <a:t>FreeBSD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0" tooltip="NetBSD"/>
              </a:rPr>
              <a:t>NetBSD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1" tooltip="OpenBSD"/>
              </a:rPr>
              <a:t>OpenBSD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2" tooltip="Linux"/>
              </a:rPr>
              <a:t>Linux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3" tooltip="Mac OS X"/>
              </a:rPr>
              <a:t>Mac OS 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4" tooltip="Solaris (operating system)"/>
              </a:rPr>
              <a:t>Solaris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typically bundled as a library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libpthread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5" tooltip="DR-DOS"/>
              </a:rPr>
              <a:t>DR-DOS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6" tooltip="Microsoft Windows"/>
              </a:rPr>
              <a:t>Microsoft Windows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implementations also exist: within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7" tooltip="Windows Services for UNIX"/>
              </a:rPr>
              <a:t>SFU/SUA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subsystem which provides a native implementation of a number of POSIX APIs, and also within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8" tooltip="Third-party developer"/>
              </a:rPr>
              <a:t>third-party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packages such as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pthreads-w32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9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which implements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on top of existing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20" tooltip="Windows API"/>
              </a:rPr>
              <a:t>Windows 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64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9B6CB1C7-419E-E247-8748-E821103126C5}" type="slidenum">
              <a:rPr lang="en-US">
                <a:latin typeface="Times New Roman" charset="0"/>
              </a:rPr>
              <a:pPr/>
              <a:t>2</a:t>
            </a:fld>
            <a:endParaRPr lang="en-US">
              <a:latin typeface="Times New Roman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200" dirty="0" smtClean="0">
                <a:ea typeface="MS PGothic" charset="0"/>
              </a:rPr>
              <a:t>Homework 1 related.</a:t>
            </a:r>
          </a:p>
          <a:p>
            <a:pPr>
              <a:lnSpc>
                <a:spcPct val="80000"/>
              </a:lnSpc>
            </a:pPr>
            <a:endParaRPr lang="en-US" sz="1200" dirty="0" smtClean="0">
              <a:ea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1200" dirty="0" smtClean="0">
                <a:ea typeface="MS PGothic" charset="0"/>
              </a:rPr>
              <a:t>A </a:t>
            </a:r>
            <a:r>
              <a:rPr lang="en-US" sz="1200" dirty="0">
                <a:ea typeface="MS PGothic" charset="0"/>
              </a:rPr>
              <a:t>high-level abstraction that provides a convenient and effective mechanism for process synchronization</a:t>
            </a:r>
          </a:p>
          <a:p>
            <a:pPr>
              <a:lnSpc>
                <a:spcPct val="80000"/>
              </a:lnSpc>
            </a:pPr>
            <a:r>
              <a:rPr lang="en-US" sz="1200" i="1" dirty="0">
                <a:ea typeface="MS PGothic" charset="0"/>
              </a:rPr>
              <a:t>Abstract data type</a:t>
            </a:r>
            <a:r>
              <a:rPr lang="en-US" sz="1200" dirty="0">
                <a:ea typeface="MS PGothic" charset="0"/>
              </a:rPr>
              <a:t>, internal variables only accessible by code within the procedure</a:t>
            </a:r>
          </a:p>
          <a:p>
            <a:pPr>
              <a:lnSpc>
                <a:spcPct val="80000"/>
              </a:lnSpc>
            </a:pPr>
            <a:r>
              <a:rPr lang="en-US" sz="1200" dirty="0">
                <a:ea typeface="MS PGothic" charset="0"/>
              </a:rPr>
              <a:t>Only one process may be active within the monitor at a time</a:t>
            </a:r>
          </a:p>
          <a:p>
            <a:pPr>
              <a:lnSpc>
                <a:spcPct val="80000"/>
              </a:lnSpc>
            </a:pPr>
            <a:r>
              <a:rPr lang="en-US" sz="1200" dirty="0">
                <a:ea typeface="MS PGothic" charset="0"/>
              </a:rPr>
              <a:t>But not powerful enough to model some synchronization schemes</a:t>
            </a:r>
          </a:p>
        </p:txBody>
      </p:sp>
    </p:spTree>
    <p:extLst>
      <p:ext uri="{BB962C8B-B14F-4D97-AF65-F5344CB8AC3E}">
        <p14:creationId xmlns:p14="http://schemas.microsoft.com/office/powerpoint/2010/main" val="1788182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Java, C#,</a:t>
            </a:r>
            <a:r>
              <a:rPr lang="en-US" baseline="0"/>
              <a:t> C, C++,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25A137-AA7B-6040-BEE2-8CA520FC8CE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28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F65849B0-1B69-7143-B54E-0615EBC72474}" type="slidenum">
              <a:rPr lang="en-US">
                <a:latin typeface="Times New Roman" charset="0"/>
              </a:rPr>
              <a:pPr/>
              <a:t>3</a:t>
            </a:fld>
            <a:endParaRPr lang="en-US">
              <a:latin typeface="Times New Roman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83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38" tIns="44425" rIns="90438" bIns="44425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Spring’17: </a:t>
            </a:r>
          </a:p>
          <a:p>
            <a:r>
              <a:rPr lang="en-US" dirty="0" smtClean="0"/>
              <a:t>Slides 1-5:</a:t>
            </a:r>
            <a:r>
              <a:rPr lang="en-US" baseline="0" dirty="0" smtClean="0"/>
              <a:t> 25 Minutes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smtClean="0">
                <a:latin typeface="Calibri" charset="0"/>
                <a:ea typeface="SimSun" charset="0"/>
                <a:cs typeface="SimSun" charset="0"/>
              </a:rPr>
              <a:t>Slides 6-13: 25 Minutes</a:t>
            </a:r>
            <a:endParaRPr lang="en-US" altLang="zh-CN" baseline="0" dirty="0" smtClean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7170" name="Rectangle 3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205752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B5E1933-E9B0-784E-9C0D-3F3A84A264C9}" type="slidenum">
              <a:rPr lang="en-US">
                <a:latin typeface="Times New Roman" charset="0"/>
              </a:rPr>
              <a:pPr/>
              <a:t>5</a:t>
            </a:fld>
            <a:endParaRPr lang="en-US">
              <a:latin typeface="Times New Roman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7500" lnSpcReduction="20000"/>
          </a:bodyPr>
          <a:lstStyle/>
          <a:p>
            <a:r>
              <a:rPr lang="en-US" sz="3400" dirty="0">
                <a:ea typeface="MS PGothic" charset="0"/>
              </a:rPr>
              <a:t>A data set is shared among a number of concurrent processes</a:t>
            </a:r>
          </a:p>
          <a:p>
            <a:pPr lvl="1"/>
            <a:r>
              <a:rPr lang="en-US" sz="3400" dirty="0">
                <a:ea typeface="MS PGothic" charset="0"/>
              </a:rPr>
              <a:t>Readers – only read the data set; they do </a:t>
            </a:r>
            <a:r>
              <a:rPr lang="en-US" sz="3400" b="1" i="1" dirty="0">
                <a:ea typeface="MS PGothic" charset="0"/>
              </a:rPr>
              <a:t>not</a:t>
            </a:r>
            <a:r>
              <a:rPr lang="en-US" sz="3400" b="1" dirty="0">
                <a:ea typeface="MS PGothic" charset="0"/>
              </a:rPr>
              <a:t> </a:t>
            </a:r>
            <a:r>
              <a:rPr lang="en-US" sz="3400" dirty="0">
                <a:ea typeface="MS PGothic" charset="0"/>
              </a:rPr>
              <a:t>perform any updates</a:t>
            </a:r>
          </a:p>
          <a:p>
            <a:pPr lvl="1"/>
            <a:r>
              <a:rPr lang="en-US" sz="3400" dirty="0">
                <a:ea typeface="MS PGothic" charset="0"/>
              </a:rPr>
              <a:t>Writers   – can both read and write</a:t>
            </a:r>
          </a:p>
          <a:p>
            <a:r>
              <a:rPr lang="en-US" sz="3400" dirty="0">
                <a:ea typeface="MS PGothic" charset="0"/>
              </a:rPr>
              <a:t>Problem – allow multiple readers to read at the same time</a:t>
            </a:r>
          </a:p>
          <a:p>
            <a:pPr lvl="1"/>
            <a:r>
              <a:rPr lang="en-US" sz="3400" dirty="0">
                <a:ea typeface="MS PGothic" charset="0"/>
              </a:rPr>
              <a:t>Only one single writer can access the shared data at the same time</a:t>
            </a:r>
          </a:p>
          <a:p>
            <a:r>
              <a:rPr lang="en-US" sz="3400" dirty="0">
                <a:ea typeface="MS PGothic" charset="0"/>
              </a:rPr>
              <a:t>Several variations of how readers and writers are considered  – all involve some form of priorities</a:t>
            </a:r>
          </a:p>
          <a:p>
            <a:r>
              <a:rPr lang="en-US" sz="3400" dirty="0">
                <a:ea typeface="MS PGothic" charset="0"/>
              </a:rPr>
              <a:t>Shared Data</a:t>
            </a:r>
          </a:p>
          <a:p>
            <a:pPr lvl="1"/>
            <a:r>
              <a:rPr lang="en-US" sz="3400" dirty="0">
                <a:ea typeface="MS PGothic" charset="0"/>
              </a:rPr>
              <a:t>Data set</a:t>
            </a:r>
          </a:p>
          <a:p>
            <a:pPr lvl="1"/>
            <a:r>
              <a:rPr lang="en-US" sz="3400" dirty="0">
                <a:ea typeface="MS PGothic" charset="0"/>
              </a:rPr>
              <a:t>Semaphore</a:t>
            </a:r>
            <a:r>
              <a:rPr lang="en-US" sz="3400" b="1" dirty="0">
                <a:solidFill>
                  <a:srgbClr val="000000"/>
                </a:solidFill>
                <a:ea typeface="MS PGothic" charset="0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ea typeface="MS PGothic" charset="0"/>
              </a:rPr>
              <a:t>rw_mutex</a:t>
            </a:r>
            <a:r>
              <a:rPr lang="en-US" sz="3400" b="1" dirty="0">
                <a:solidFill>
                  <a:srgbClr val="000000"/>
                </a:solidFill>
                <a:ea typeface="MS PGothic" charset="0"/>
              </a:rPr>
              <a:t> </a:t>
            </a:r>
            <a:r>
              <a:rPr lang="en-US" sz="3400" dirty="0">
                <a:ea typeface="MS PGothic" charset="0"/>
              </a:rPr>
              <a:t>initialized to 1</a:t>
            </a:r>
          </a:p>
          <a:p>
            <a:pPr lvl="1"/>
            <a:r>
              <a:rPr lang="en-US" sz="3400" dirty="0">
                <a:ea typeface="MS PGothic" charset="0"/>
              </a:rPr>
              <a:t>Semaphore </a:t>
            </a:r>
            <a:r>
              <a:rPr lang="en-US" sz="3400" b="1" dirty="0" err="1">
                <a:solidFill>
                  <a:srgbClr val="000000"/>
                </a:solidFill>
                <a:ea typeface="MS PGothic" charset="0"/>
              </a:rPr>
              <a:t>mutex</a:t>
            </a:r>
            <a:r>
              <a:rPr lang="en-US" sz="3400" b="1" dirty="0">
                <a:solidFill>
                  <a:srgbClr val="000000"/>
                </a:solidFill>
                <a:ea typeface="MS PGothic" charset="0"/>
              </a:rPr>
              <a:t> </a:t>
            </a:r>
            <a:r>
              <a:rPr lang="en-US" sz="3400" dirty="0">
                <a:ea typeface="MS PGothic" charset="0"/>
              </a:rPr>
              <a:t>initialized to 1</a:t>
            </a:r>
          </a:p>
          <a:p>
            <a:pPr lvl="1"/>
            <a:r>
              <a:rPr lang="en-US" sz="3400" dirty="0">
                <a:ea typeface="MS PGothic" charset="0"/>
              </a:rPr>
              <a:t>Integer </a:t>
            </a:r>
            <a:r>
              <a:rPr lang="en-US" sz="3400" b="1" dirty="0" err="1">
                <a:solidFill>
                  <a:srgbClr val="000000"/>
                </a:solidFill>
                <a:ea typeface="MS PGothic" charset="0"/>
              </a:rPr>
              <a:t>read_count</a:t>
            </a:r>
            <a:r>
              <a:rPr lang="en-US" sz="3400" dirty="0">
                <a:ea typeface="MS PGothic" charset="0"/>
              </a:rPr>
              <a:t> initialized to 0</a:t>
            </a: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29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0386467F-8F42-984C-A5B6-3D5376C3468D}" type="slidenum">
              <a:rPr lang="en-US">
                <a:latin typeface="Times New Roman" charset="0"/>
              </a:rPr>
              <a:pPr/>
              <a:t>6</a:t>
            </a:fld>
            <a:endParaRPr lang="en-US">
              <a:latin typeface="Times New Roman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161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0386467F-8F42-984C-A5B6-3D5376C3468D}" type="slidenum">
              <a:rPr lang="en-US">
                <a:latin typeface="Times New Roman" charset="0"/>
              </a:rPr>
              <a:pPr/>
              <a:t>7</a:t>
            </a:fld>
            <a:endParaRPr lang="en-US">
              <a:latin typeface="Times New Roman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4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MS PGothic" charset="0"/>
              </a:rPr>
              <a:t>Problem is solved on some systems by kernel providing reader-writer locks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25A137-AA7B-6040-BEE2-8CA520FC8CE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56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5308FC48-935C-DA43-98E1-B1BE32B226D4}" type="slidenum">
              <a:rPr lang="en-US">
                <a:latin typeface="Times New Roman" charset="0"/>
              </a:rPr>
              <a:pPr/>
              <a:t>9</a:t>
            </a:fld>
            <a:endParaRPr lang="en-US">
              <a:latin typeface="Times New Roman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Philosophers spend their lives alternating thinking and eating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Don’</a:t>
            </a:r>
            <a:r>
              <a:rPr lang="en-US" altLang="ja-JP" sz="2000" dirty="0">
                <a:ea typeface="MS PGothic" charset="0"/>
              </a:rPr>
              <a:t>t interact with their neighbors, occasionally try to pick up 2 chopsticks (one at a time) to eat from bowl</a:t>
            </a:r>
          </a:p>
          <a:p>
            <a:pPr lvl="1"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Need both to eat, then release both when done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In the case of 5 philosophers</a:t>
            </a:r>
          </a:p>
          <a:p>
            <a:pPr lvl="1"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Shared data </a:t>
            </a:r>
          </a:p>
          <a:p>
            <a:pPr lvl="2"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Bowl of rice (data set)</a:t>
            </a:r>
          </a:p>
          <a:p>
            <a:pPr lvl="2"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Semaphore </a:t>
            </a:r>
            <a:r>
              <a:rPr lang="en-US" sz="2000" dirty="0">
                <a:solidFill>
                  <a:srgbClr val="FF0000"/>
                </a:solidFill>
                <a:ea typeface="MS PGothic" charset="0"/>
              </a:rPr>
              <a:t>chopstick [5]</a:t>
            </a:r>
            <a:r>
              <a:rPr lang="en-US" sz="2000" dirty="0">
                <a:ea typeface="MS PGothic" charset="0"/>
              </a:rPr>
              <a:t> initialized to 1</a:t>
            </a:r>
          </a:p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84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6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4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0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37376" y="2286001"/>
            <a:ext cx="48768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20480" y="6492876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F6211F-5278-4B8E-96CF-461F9E543AC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6437376" y="4302966"/>
            <a:ext cx="48768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878541" y="2286001"/>
            <a:ext cx="48768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878541" y="4302966"/>
            <a:ext cx="48768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952672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05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9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3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0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5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0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6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7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SGCOE V 158 289"/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31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0" y="457200"/>
            <a:ext cx="10363200" cy="1470025"/>
          </a:xfrm>
        </p:spPr>
        <p:txBody>
          <a:bodyPr/>
          <a:lstStyle/>
          <a:p>
            <a:r>
              <a:rPr lang="en-US" dirty="0"/>
              <a:t>Project 2 Feedback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57400"/>
            <a:ext cx="8534400" cy="3657600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Good?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Good scripts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Report problems</a:t>
            </a:r>
          </a:p>
          <a:p>
            <a:endParaRPr lang="en-US" sz="36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Bad?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Coding Questions: No. 4, 8 and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676400"/>
            <a:ext cx="3490334" cy="314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9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1" y="304801"/>
            <a:ext cx="7866063" cy="576263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latin typeface="Arial" charset="0"/>
                <a:ea typeface="MS PGothic" charset="0"/>
              </a:rPr>
              <a:t>  </a:t>
            </a:r>
            <a:r>
              <a:rPr lang="en-US" sz="4900" dirty="0">
                <a:latin typeface="+mn-lt"/>
                <a:ea typeface="MS PGothic" charset="0"/>
              </a:rPr>
              <a:t>The structure of Philosopher</a:t>
            </a:r>
            <a:r>
              <a:rPr lang="en-US" sz="4900" i="1" dirty="0">
                <a:solidFill>
                  <a:srgbClr val="0000FF"/>
                </a:solidFill>
                <a:latin typeface="+mn-lt"/>
                <a:ea typeface="MS PGothic" charset="0"/>
              </a:rPr>
              <a:t> </a:t>
            </a:r>
            <a:r>
              <a:rPr lang="en-US" sz="4900" i="1" dirty="0" err="1">
                <a:solidFill>
                  <a:srgbClr val="0000FF"/>
                </a:solidFill>
                <a:latin typeface="+mn-lt"/>
                <a:ea typeface="MS PGothic" charset="0"/>
              </a:rPr>
              <a:t>i</a:t>
            </a:r>
            <a:endParaRPr lang="en-US" sz="4900" dirty="0">
              <a:latin typeface="+mn-lt"/>
              <a:ea typeface="MS PGothic" charset="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0" y="1357314"/>
            <a:ext cx="7707312" cy="478472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sz="2400" dirty="0">
                <a:latin typeface="Courier New"/>
                <a:ea typeface="MS PGothic" charset="0"/>
                <a:cs typeface="Courier New"/>
              </a:rPr>
              <a:t>     /* Before */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do { 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wait (chopstick[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  wait (</a:t>
            </a:r>
            <a:r>
              <a:rPr lang="en-US" dirty="0" err="1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chopStick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[ (</a:t>
            </a:r>
            <a:r>
              <a:rPr lang="en-US" dirty="0" err="1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 + 1) % 5]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           //  eat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0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</a:t>
            </a: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signal (chopstick[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signal (chopstick[ (</a:t>
            </a:r>
            <a:r>
              <a:rPr lang="en-US" dirty="0" err="1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 + 1) % 5]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              //  think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0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} while (TRUE);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 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FF"/>
              </a:solidFill>
              <a:latin typeface="Helvetica" charset="0"/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67600" y="1525901"/>
            <a:ext cx="443450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0000"/>
                </a:solidFill>
                <a:latin typeface="Calibri" charset="0"/>
                <a:ea typeface="SimSun" charset="-122"/>
                <a:cs typeface="Arial" charset="0"/>
              </a:rPr>
              <a:t>Exercise 1.2 (</a:t>
            </a:r>
            <a:r>
              <a:rPr lang="en-US" sz="2800" b="1" dirty="0" err="1">
                <a:solidFill>
                  <a:srgbClr val="FF0000"/>
                </a:solidFill>
                <a:latin typeface="Calibri" charset="0"/>
                <a:ea typeface="SimSun" charset="-122"/>
                <a:cs typeface="Arial" charset="0"/>
              </a:rPr>
              <a:t>Plickers</a:t>
            </a:r>
            <a:r>
              <a:rPr lang="en-US" sz="2800" b="1" dirty="0">
                <a:solidFill>
                  <a:srgbClr val="FF0000"/>
                </a:solidFill>
                <a:latin typeface="Calibri" charset="0"/>
                <a:ea typeface="SimSun" charset="-122"/>
                <a:cs typeface="Arial" charset="0"/>
              </a:rPr>
              <a:t>):</a:t>
            </a:r>
            <a:r>
              <a:rPr lang="en-US" sz="2800" b="1" dirty="0">
                <a:solidFill>
                  <a:srgbClr val="FF0000"/>
                </a:solidFill>
                <a:latin typeface="+mn-lt"/>
                <a:ea typeface="SimSun" charset="-122"/>
                <a:cs typeface="Arial" charset="0"/>
              </a:rPr>
              <a:t> </a:t>
            </a:r>
            <a:r>
              <a:rPr lang="en-US" sz="2800" dirty="0">
                <a:latin typeface="+mn-lt"/>
                <a:ea typeface="SimSun" charset="-122"/>
                <a:cs typeface="Arial" charset="0"/>
              </a:rPr>
              <a:t>Can you switch the order of the two chopsticks? </a:t>
            </a:r>
          </a:p>
          <a:p>
            <a:pPr marL="514350" indent="-51435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800" dirty="0">
                <a:latin typeface="+mn-lt"/>
                <a:ea typeface="SimSun" charset="-122"/>
              </a:rPr>
              <a:t>No</a:t>
            </a:r>
          </a:p>
          <a:p>
            <a:pPr marL="514350" indent="-51435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800" dirty="0">
                <a:latin typeface="+mn-lt"/>
                <a:ea typeface="SimSun" charset="-122"/>
              </a:rPr>
              <a:t>Yes</a:t>
            </a:r>
          </a:p>
          <a:p>
            <a:pPr marL="514350" indent="-51435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800" dirty="0">
                <a:latin typeface="+mn-lt"/>
                <a:ea typeface="SimSun" charset="-122"/>
              </a:rPr>
              <a:t>Sometimes</a:t>
            </a:r>
          </a:p>
          <a:p>
            <a:pPr marL="514350" indent="-51435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800" dirty="0">
                <a:latin typeface="+mn-lt"/>
                <a:ea typeface="SimSun" charset="-122"/>
              </a:rPr>
              <a:t>Depends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0" y="1357313"/>
            <a:ext cx="7707312" cy="4784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sz="2400" dirty="0">
                <a:latin typeface="Courier New"/>
                <a:ea typeface="MS PGothic" charset="0"/>
                <a:cs typeface="Courier New"/>
              </a:rPr>
              <a:t>     /* After */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do { 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  wait (</a:t>
            </a:r>
            <a:r>
              <a:rPr lang="en-US" dirty="0" err="1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chopStick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[ (</a:t>
            </a:r>
            <a:r>
              <a:rPr lang="en-US" dirty="0" err="1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 + 1) % 5] );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    wait (chopstick[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] );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70C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           //  eat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signal (chopstick[ (</a:t>
            </a:r>
            <a:r>
              <a:rPr lang="en-US" dirty="0" err="1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 + 1) % 5] );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    signal (chopstick[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] );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70C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              //  think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0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} while (TRUE);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 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FF"/>
              </a:solidFill>
              <a:latin typeface="Helvetica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91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1" y="304801"/>
            <a:ext cx="7866063" cy="1295399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latin typeface="Arial" charset="0"/>
                <a:ea typeface="MS PGothic" charset="0"/>
              </a:rPr>
              <a:t>  </a:t>
            </a:r>
            <a:r>
              <a:rPr lang="en-US" sz="4900" dirty="0">
                <a:solidFill>
                  <a:srgbClr val="FF0000"/>
                </a:solidFill>
                <a:ea typeface="MS PGothic" charset="0"/>
              </a:rPr>
              <a:t>Exercise 2: </a:t>
            </a:r>
            <a:r>
              <a:rPr lang="en-US" sz="4900" dirty="0">
                <a:ea typeface="MS PGothic" charset="0"/>
              </a:rPr>
              <a:t>What is the problem with this algorithm?</a:t>
            </a:r>
            <a:endParaRPr lang="en-US" sz="4900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0" y="1119189"/>
            <a:ext cx="7707312" cy="478472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sz="2400" dirty="0">
              <a:latin typeface="Courier New"/>
              <a:ea typeface="MS PGothic" charset="0"/>
              <a:cs typeface="Courier New"/>
            </a:endParaRP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do { 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   wait (chopstick[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wait 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chopStick</a:t>
            </a: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[ 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+ 1) % 5]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           //  eat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0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signal (chopstick[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signal (chopstick[ 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+ 1) % 5]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              //  think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0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} while (TRUE);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 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FF"/>
              </a:solidFill>
              <a:latin typeface="Helvetica" charset="0"/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1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76239"/>
            <a:ext cx="8002588" cy="847725"/>
          </a:xfrm>
        </p:spPr>
        <p:txBody>
          <a:bodyPr>
            <a:noAutofit/>
          </a:bodyPr>
          <a:lstStyle/>
          <a:p>
            <a:r>
              <a:rPr lang="en-US" dirty="0">
                <a:ea typeface="MS PGothic" charset="0"/>
              </a:rPr>
              <a:t>Deadlock Handling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223964"/>
            <a:ext cx="10439400" cy="5253037"/>
          </a:xfrm>
        </p:spPr>
        <p:txBody>
          <a:bodyPr>
            <a:normAutofit/>
          </a:bodyPr>
          <a:lstStyle/>
          <a:p>
            <a:r>
              <a:rPr lang="en-US" sz="2800" dirty="0">
                <a:ea typeface="MS PGothic" charset="0"/>
              </a:rPr>
              <a:t>Allow at most 4 philosophers to be sitting simultaneously at  the table.</a:t>
            </a:r>
          </a:p>
          <a:p>
            <a:endParaRPr lang="en-US" sz="2800" dirty="0">
              <a:ea typeface="MS PGothic" charset="0"/>
            </a:endParaRPr>
          </a:p>
          <a:p>
            <a:r>
              <a:rPr lang="en-US" sz="2800" dirty="0">
                <a:ea typeface="MS PGothic" charset="0"/>
              </a:rPr>
              <a:t> Allow a philosopher to pick up  the forks only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if both are available</a:t>
            </a:r>
            <a:r>
              <a:rPr lang="en-US" sz="2800" dirty="0">
                <a:ea typeface="MS PGothic" charset="0"/>
              </a:rPr>
              <a:t> (picking must be done in a critical section.</a:t>
            </a:r>
          </a:p>
          <a:p>
            <a:endParaRPr lang="en-US" sz="2800" dirty="0">
              <a:ea typeface="MS PGothic" charset="0"/>
            </a:endParaRPr>
          </a:p>
          <a:p>
            <a:r>
              <a:rPr lang="en-US" sz="2800" dirty="0">
                <a:ea typeface="MS PGothic" charset="0"/>
              </a:rPr>
              <a:t>Use an asymmetric solution  -- an odd-numbered  philosopher picks  up first the left chopstick and then the right chopstick. Even-numbered  philosopher picks  up first the right chopstick and then the left chopstick.</a:t>
            </a:r>
          </a:p>
          <a:p>
            <a:pPr>
              <a:buFont typeface="Monotype Sorts" charset="0"/>
              <a:buNone/>
            </a:pPr>
            <a:endParaRPr lang="en-US" dirty="0">
              <a:latin typeface="Helvetica" charset="0"/>
              <a:ea typeface="MS PGothic" charset="0"/>
            </a:endParaRPr>
          </a:p>
          <a:p>
            <a:endParaRPr lang="en-US" dirty="0">
              <a:latin typeface="Helvetica" charset="0"/>
              <a:ea typeface="MS PGothic" charset="0"/>
            </a:endParaRPr>
          </a:p>
          <a:p>
            <a:endParaRPr lang="en-US" dirty="0">
              <a:latin typeface="Helvetica" charset="0"/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1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447926" y="190500"/>
            <a:ext cx="7762875" cy="9525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ea typeface="MS PGothic" charset="0"/>
              </a:rPr>
              <a:t>Problems with Semaphores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143000"/>
            <a:ext cx="8697912" cy="4860925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MS PGothic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+mj-lt"/>
                <a:ea typeface="MS PGothic" charset="0"/>
              </a:rPr>
              <a:t>Incorrect use </a:t>
            </a:r>
            <a:r>
              <a:rPr lang="en-US" dirty="0">
                <a:latin typeface="+mj-lt"/>
                <a:ea typeface="MS PGothic" charset="0"/>
              </a:rPr>
              <a:t>of semaphore operations:</a:t>
            </a:r>
            <a:br>
              <a:rPr lang="en-US" dirty="0">
                <a:latin typeface="+mj-lt"/>
                <a:ea typeface="MS PGothic" charset="0"/>
              </a:rPr>
            </a:br>
            <a:endParaRPr lang="en-US" dirty="0">
              <a:latin typeface="+mj-lt"/>
              <a:ea typeface="MS PGothic" charset="0"/>
            </a:endParaRPr>
          </a:p>
          <a:p>
            <a:pPr lvl="1"/>
            <a:r>
              <a:rPr lang="en-US" dirty="0">
                <a:latin typeface="+mj-lt"/>
                <a:ea typeface="MS PGothic" charset="0"/>
              </a:rPr>
              <a:t> signal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  ….  wait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</a:t>
            </a:r>
            <a:br>
              <a:rPr lang="en-US" dirty="0">
                <a:latin typeface="+mj-lt"/>
                <a:ea typeface="MS PGothic" charset="0"/>
              </a:rPr>
            </a:br>
            <a:endParaRPr lang="en-US" dirty="0">
              <a:latin typeface="+mj-lt"/>
              <a:ea typeface="MS PGothic" charset="0"/>
            </a:endParaRPr>
          </a:p>
          <a:p>
            <a:pPr lvl="1"/>
            <a:r>
              <a:rPr lang="en-US" dirty="0">
                <a:latin typeface="+mj-lt"/>
                <a:ea typeface="MS PGothic" charset="0"/>
              </a:rPr>
              <a:t> wait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  …  wait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</a:t>
            </a:r>
          </a:p>
          <a:p>
            <a:pPr lvl="1"/>
            <a:endParaRPr lang="en-US" dirty="0">
              <a:latin typeface="+mj-lt"/>
              <a:ea typeface="MS PGothic" charset="0"/>
            </a:endParaRPr>
          </a:p>
          <a:p>
            <a:pPr lvl="1"/>
            <a:r>
              <a:rPr lang="en-US" dirty="0">
                <a:latin typeface="+mj-lt"/>
                <a:ea typeface="MS PGothic" charset="0"/>
              </a:rPr>
              <a:t> Omitting  of wait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 or signal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 (or both)</a:t>
            </a:r>
          </a:p>
          <a:p>
            <a:pPr lvl="1"/>
            <a:endParaRPr lang="en-US" dirty="0">
              <a:latin typeface="+mj-lt"/>
              <a:ea typeface="MS PGothic" charset="0"/>
            </a:endParaRPr>
          </a:p>
          <a:p>
            <a:r>
              <a:rPr lang="en-US" dirty="0">
                <a:latin typeface="+mj-lt"/>
                <a:ea typeface="MS PGothic" charset="0"/>
              </a:rPr>
              <a:t>   Deadlock and starvation are possible.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371600"/>
            <a:ext cx="4038600" cy="23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90500"/>
            <a:ext cx="12039600" cy="952500"/>
          </a:xfrm>
        </p:spPr>
        <p:txBody>
          <a:bodyPr>
            <a:normAutofit/>
          </a:bodyPr>
          <a:lstStyle/>
          <a:p>
            <a:r>
              <a:rPr lang="en-US" dirty="0" err="1">
                <a:ea typeface="MS PGothic" charset="0"/>
              </a:rPr>
              <a:t>Pthreads</a:t>
            </a:r>
            <a:endParaRPr lang="en-US" dirty="0"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43000"/>
            <a:ext cx="1142563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14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Summary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4"/>
          </p:nvPr>
        </p:nvSpPr>
        <p:spPr>
          <a:xfrm>
            <a:off x="2209800" y="1676400"/>
            <a:ext cx="7494494" cy="4343400"/>
          </a:xfrm>
        </p:spPr>
        <p:txBody>
          <a:bodyPr>
            <a:normAutofit/>
          </a:bodyPr>
          <a:lstStyle/>
          <a:p>
            <a:r>
              <a:rPr lang="en-US" sz="2800" dirty="0">
                <a:ea typeface="MS PGothic" charset="0"/>
              </a:rPr>
              <a:t>The Readers-Writers Problem</a:t>
            </a:r>
            <a:endParaRPr lang="en-US" sz="2800" dirty="0" smtClean="0">
              <a:ea typeface="MS PGothic" charset="0"/>
            </a:endParaRPr>
          </a:p>
          <a:p>
            <a:endParaRPr lang="en-US" sz="2800" dirty="0">
              <a:ea typeface="MS PGothic" charset="0"/>
            </a:endParaRPr>
          </a:p>
          <a:p>
            <a:r>
              <a:rPr lang="en-US" sz="2800" dirty="0" smtClean="0">
                <a:ea typeface="MS PGothic" charset="0"/>
              </a:rPr>
              <a:t>The </a:t>
            </a:r>
            <a:r>
              <a:rPr lang="en-US" sz="2800" dirty="0">
                <a:ea typeface="MS PGothic" charset="0"/>
              </a:rPr>
              <a:t>Dining-Philosophers Problem</a:t>
            </a:r>
          </a:p>
          <a:p>
            <a:endParaRPr lang="en-US" sz="2800" dirty="0">
              <a:ea typeface="MS PGothic" charset="0"/>
            </a:endParaRPr>
          </a:p>
          <a:p>
            <a:r>
              <a:rPr lang="en-US" sz="2800" dirty="0" smtClean="0">
                <a:ea typeface="MS PGothic" charset="0"/>
              </a:rPr>
              <a:t>What’s next: Introduction </a:t>
            </a:r>
            <a:r>
              <a:rPr lang="en-US" sz="2800" dirty="0">
                <a:ea typeface="MS PGothic" charset="0"/>
              </a:rPr>
              <a:t>to Monitors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F6211F-5278-4B8E-96CF-461F9E543AC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8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"/>
            <a:ext cx="104902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2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10439400" cy="1528509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MS PGothic" charset="0"/>
              </a:rPr>
              <a:t>Implementing Semaphores Using </a:t>
            </a:r>
            <a:r>
              <a:rPr lang="en-US" dirty="0" err="1">
                <a:ea typeface="MS PGothic" charset="0"/>
              </a:rPr>
              <a:t>Pthreads</a:t>
            </a:r>
            <a:r>
              <a:rPr lang="en-US" dirty="0">
                <a:ea typeface="MS PGothic" charset="0"/>
              </a:rPr>
              <a:t/>
            </a:r>
            <a:br>
              <a:rPr lang="en-US" dirty="0">
                <a:ea typeface="MS PGothic" charset="0"/>
              </a:rPr>
            </a:br>
            <a:r>
              <a:rPr lang="en-US" sz="3600" dirty="0">
                <a:solidFill>
                  <a:srgbClr val="FF0000"/>
                </a:solidFill>
                <a:ea typeface="MS PGothic" charset="0"/>
              </a:rPr>
              <a:t>Exercise 3: </a:t>
            </a:r>
            <a:r>
              <a:rPr lang="en-US" sz="3200" dirty="0"/>
              <a:t>What is the 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value</a:t>
            </a:r>
            <a:r>
              <a:rPr lang="en-US" sz="3200" dirty="0"/>
              <a:t> item in the following structure? Why we need a 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lock</a:t>
            </a:r>
            <a:r>
              <a:rPr lang="en-US" sz="3200" dirty="0"/>
              <a:t>? </a:t>
            </a:r>
            <a:endParaRPr lang="en-US" sz="3600" dirty="0"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604709"/>
            <a:ext cx="8337550" cy="511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94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90500"/>
            <a:ext cx="12039600" cy="9525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Implementing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wait()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447800"/>
            <a:ext cx="11868150" cy="421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11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90500"/>
            <a:ext cx="12039600" cy="9525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Implementing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signal()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447800"/>
            <a:ext cx="10515600" cy="433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2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76213"/>
            <a:ext cx="8229600" cy="814387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ea typeface="MS PGothic" charset="0"/>
              </a:rPr>
              <a:t>Monitors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990602"/>
            <a:ext cx="11277600" cy="5410199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</a:rPr>
              <a:t>A high-level abstraction for process synchronization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</a:rPr>
              <a:t>Abstract data type: internal variables only accessible by code within the procedure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</a:rPr>
              <a:t>Only </a:t>
            </a: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one process</a:t>
            </a:r>
            <a:r>
              <a:rPr lang="en-US" sz="2400" dirty="0">
                <a:ea typeface="MS PGothic" charset="0"/>
              </a:rPr>
              <a:t> may be active within the monitor at a time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</a:rPr>
              <a:t>But not powerful enough to model some synchronization schemes</a:t>
            </a:r>
            <a:endParaRPr lang="en-US" sz="2400" dirty="0">
              <a:solidFill>
                <a:srgbClr val="0000FF"/>
              </a:solidFill>
              <a:ea typeface="MS PGothic" charset="0"/>
            </a:endParaRPr>
          </a:p>
          <a:p>
            <a:pPr lvl="2">
              <a:lnSpc>
                <a:spcPct val="80000"/>
              </a:lnSpc>
              <a:buFont typeface="Webdings" charset="0"/>
              <a:buNone/>
            </a:pPr>
            <a:endParaRPr lang="en-US" sz="1400" dirty="0">
              <a:solidFill>
                <a:srgbClr val="0000FF"/>
              </a:solidFill>
              <a:latin typeface="Helvetica" charset="0"/>
              <a:ea typeface="MS PGothic" charset="0"/>
            </a:endParaRP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600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monitor monitor-name</a:t>
            </a: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600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{</a:t>
            </a: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600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	 // shared variable declarations</a:t>
            </a: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600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	 </a:t>
            </a:r>
            <a:r>
              <a:rPr lang="en-US" sz="2600" dirty="0">
                <a:solidFill>
                  <a:srgbClr val="FF0000"/>
                </a:solidFill>
                <a:latin typeface="Courier New" charset="0"/>
                <a:ea typeface="MS PGothic" charset="0"/>
              </a:rPr>
              <a:t>procedure P1 (…) { …. }</a:t>
            </a:r>
          </a:p>
          <a:p>
            <a:pPr lvl="2">
              <a:lnSpc>
                <a:spcPct val="80000"/>
              </a:lnSpc>
              <a:buFont typeface="Webdings" charset="0"/>
              <a:buNone/>
            </a:pPr>
            <a:endParaRPr lang="en-US" sz="2600" dirty="0">
              <a:solidFill>
                <a:srgbClr val="FF0000"/>
              </a:solidFill>
              <a:latin typeface="Courier New" charset="0"/>
              <a:ea typeface="MS PGothic" charset="0"/>
            </a:endParaRP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600" dirty="0">
                <a:solidFill>
                  <a:srgbClr val="FF0000"/>
                </a:solidFill>
                <a:latin typeface="Courier New" charset="0"/>
                <a:ea typeface="MS PGothic" charset="0"/>
              </a:rPr>
              <a:t>	 procedure </a:t>
            </a:r>
            <a:r>
              <a:rPr lang="en-US" sz="2600" dirty="0" err="1">
                <a:solidFill>
                  <a:srgbClr val="FF0000"/>
                </a:solidFill>
                <a:latin typeface="Courier New" charset="0"/>
                <a:ea typeface="MS PGothic" charset="0"/>
              </a:rPr>
              <a:t>Pn</a:t>
            </a:r>
            <a:r>
              <a:rPr lang="en-US" sz="2600" dirty="0">
                <a:solidFill>
                  <a:srgbClr val="FF0000"/>
                </a:solidFill>
                <a:latin typeface="Courier New" charset="0"/>
                <a:ea typeface="MS PGothic" charset="0"/>
              </a:rPr>
              <a:t> (…) {……}</a:t>
            </a:r>
          </a:p>
          <a:p>
            <a:pPr lvl="2">
              <a:lnSpc>
                <a:spcPct val="80000"/>
              </a:lnSpc>
              <a:buFont typeface="Webdings" charset="0"/>
              <a:buNone/>
            </a:pPr>
            <a:endParaRPr lang="en-US" sz="2600" dirty="0">
              <a:solidFill>
                <a:srgbClr val="000000"/>
              </a:solidFill>
              <a:latin typeface="Courier New" charset="0"/>
              <a:ea typeface="MS PGothic" charset="0"/>
            </a:endParaRP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600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  Initialization code (…) { … }</a:t>
            </a: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600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	</a:t>
            </a: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600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410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2209801" y="381000"/>
            <a:ext cx="8094663" cy="766762"/>
          </a:xfrm>
        </p:spPr>
        <p:txBody>
          <a:bodyPr>
            <a:noAutofit/>
          </a:bodyPr>
          <a:lstStyle/>
          <a:p>
            <a:r>
              <a:rPr lang="en-US" dirty="0">
                <a:latin typeface="+mn-lt"/>
                <a:ea typeface="MS PGothic" charset="0"/>
              </a:rPr>
              <a:t>Thread Synchronization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308498" y="1447800"/>
            <a:ext cx="9897268" cy="4111625"/>
          </a:xfrm>
        </p:spPr>
        <p:txBody>
          <a:bodyPr>
            <a:normAutofit/>
          </a:bodyPr>
          <a:lstStyle/>
          <a:p>
            <a:r>
              <a:rPr lang="en-US" sz="2800" dirty="0"/>
              <a:t>Multiple threads try to access the same resource </a:t>
            </a:r>
            <a:endParaRPr lang="en-US" sz="2800" dirty="0">
              <a:ea typeface="MS PGothic" charset="0"/>
            </a:endParaRPr>
          </a:p>
          <a:p>
            <a:endParaRPr lang="en-US" sz="2800" b="1" dirty="0">
              <a:ea typeface="MS PGothic" charset="0"/>
            </a:endParaRPr>
          </a:p>
          <a:p>
            <a:r>
              <a:rPr lang="en-US" sz="2800" b="1" dirty="0">
                <a:ea typeface="MS PGothic" charset="0"/>
              </a:rPr>
              <a:t>Example: </a:t>
            </a:r>
            <a:r>
              <a:rPr lang="en-US" sz="2800" dirty="0"/>
              <a:t>one thread writes a file, one thread is opening the same file, and a third one might be closing the same file.</a:t>
            </a:r>
            <a:endParaRPr lang="en-US" sz="2800" dirty="0">
              <a:ea typeface="MS PGothic" charset="0"/>
            </a:endParaRPr>
          </a:p>
          <a:p>
            <a:endParaRPr lang="en-US" sz="2800" dirty="0">
              <a:ea typeface="MS PGothic" charset="0"/>
            </a:endParaRPr>
          </a:p>
          <a:p>
            <a:r>
              <a:rPr lang="en-US" sz="2800" dirty="0">
                <a:ea typeface="MS PGothic" charset="0"/>
              </a:rPr>
              <a:t>Both may have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starvation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135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1" y="228601"/>
            <a:ext cx="7464425" cy="83820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ea typeface="MS PGothic" charset="0"/>
              </a:rPr>
              <a:t>A Monitor</a:t>
            </a:r>
          </a:p>
        </p:txBody>
      </p:sp>
      <p:pic>
        <p:nvPicPr>
          <p:cNvPr id="47107" name="Picture 4" descr="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5638800" cy="536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53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/>
          </p:cNvSpPr>
          <p:nvPr>
            <p:ph type="ctrTitle"/>
          </p:nvPr>
        </p:nvSpPr>
        <p:spPr>
          <a:xfrm>
            <a:off x="1828800" y="457200"/>
            <a:ext cx="8686800" cy="3048000"/>
          </a:xfrm>
        </p:spPr>
        <p:txBody>
          <a:bodyPr>
            <a:normAutofit fontScale="90000"/>
          </a:bodyPr>
          <a:lstStyle/>
          <a:p>
            <a:r>
              <a:rPr lang="en-US" altLang="zh-CN" sz="4900" dirty="0">
                <a:latin typeface="Calibri" charset="0"/>
                <a:ea typeface="SimSun" charset="0"/>
                <a:cs typeface="SimSun" charset="0"/>
              </a:rPr>
              <a:t>COMP 3500 </a:t>
            </a:r>
            <a:br>
              <a:rPr lang="en-US" altLang="zh-CN" sz="4900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sz="4900" dirty="0">
                <a:latin typeface="Calibri" charset="0"/>
                <a:ea typeface="SimSun" charset="0"/>
                <a:cs typeface="SimSun" charset="0"/>
              </a:rPr>
              <a:t>Introduction to Operating Systems</a:t>
            </a:r>
            <a:r>
              <a:rPr lang="en-US" altLang="zh-CN" sz="3600" dirty="0">
                <a:latin typeface="Calibri" charset="0"/>
                <a:ea typeface="SimSun" charset="0"/>
                <a:cs typeface="SimSun" charset="0"/>
              </a:rPr>
              <a:t/>
            </a:r>
            <a:br>
              <a:rPr lang="en-US" altLang="zh-CN" sz="3600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sz="3600" dirty="0">
                <a:latin typeface="Calibri" charset="0"/>
                <a:ea typeface="SimSun" charset="0"/>
                <a:cs typeface="SimSun" charset="0"/>
              </a:rPr>
              <a:t/>
            </a:r>
            <a:br>
              <a:rPr lang="en-US" altLang="zh-CN" sz="3600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sz="4000" dirty="0">
                <a:latin typeface="Calibri" charset="0"/>
                <a:ea typeface="SimSun" charset="0"/>
                <a:cs typeface="SimSun" charset="0"/>
              </a:rPr>
              <a:t>Synchronization: Part 4 (cont.)</a:t>
            </a:r>
            <a:br>
              <a:rPr lang="en-US" altLang="zh-CN" sz="4000" dirty="0">
                <a:latin typeface="Calibri" charset="0"/>
                <a:ea typeface="SimSun" charset="0"/>
                <a:cs typeface="SimSun" charset="0"/>
              </a:rPr>
            </a:br>
            <a:r>
              <a:rPr lang="en-US" sz="4000" dirty="0">
                <a:ea typeface="MS PGothic" charset="0"/>
              </a:rPr>
              <a:t>Classical Synchronization Problems</a:t>
            </a:r>
            <a:endParaRPr lang="en-US" altLang="zh-CN" sz="4000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3581400" y="4343400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3200" b="1" dirty="0">
                <a:latin typeface="Calibri" charset="0"/>
                <a:ea typeface="SimSun" charset="0"/>
                <a:cs typeface="SimSun" charset="0"/>
              </a:rPr>
              <a:t>Dr. Xiao Qin</a:t>
            </a:r>
          </a:p>
          <a:p>
            <a:pPr algn="ctr">
              <a:spcBef>
                <a:spcPct val="50000"/>
              </a:spcBef>
            </a:pPr>
            <a:r>
              <a:rPr kumimoji="1" lang="en-US" i="1" dirty="0">
                <a:latin typeface="Calibri" charset="0"/>
              </a:rPr>
              <a:t>Auburn University</a:t>
            </a:r>
            <a:br>
              <a:rPr kumimoji="1" lang="en-US" i="1" dirty="0">
                <a:latin typeface="Calibri" charset="0"/>
              </a:rPr>
            </a:br>
            <a:r>
              <a:rPr kumimoji="1" lang="en-US" i="1" dirty="0">
                <a:latin typeface="Calibri" charset="0"/>
              </a:rPr>
              <a:t>http://www.eng.auburn.edu/~xqin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kumimoji="1" lang="en-US" i="1" dirty="0">
                <a:latin typeface="Calibri" charset="0"/>
              </a:rPr>
              <a:t>xqin@auburn.edu</a:t>
            </a:r>
            <a:endParaRPr kumimoji="1" lang="en-US" altLang="zh-CN" i="1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905000" y="6350001"/>
            <a:ext cx="2133600" cy="365125"/>
          </a:xfrm>
        </p:spPr>
        <p:txBody>
          <a:bodyPr/>
          <a:lstStyle/>
          <a:p>
            <a:fld id="{8353CCE1-ED68-4673-B2B8-9A8ACC32B75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25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644776" y="146050"/>
            <a:ext cx="7566025" cy="84455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ea typeface="MS PGothic" charset="0"/>
              </a:rPr>
              <a:t>The Readers-Writers Problem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014463"/>
            <a:ext cx="9296400" cy="3613150"/>
          </a:xfrm>
        </p:spPr>
        <p:txBody>
          <a:bodyPr>
            <a:normAutofit/>
          </a:bodyPr>
          <a:lstStyle/>
          <a:p>
            <a:r>
              <a:rPr lang="en-US" sz="2400" dirty="0">
                <a:ea typeface="MS PGothic" charset="0"/>
              </a:rPr>
              <a:t>Concurrent processes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Readers</a:t>
            </a:r>
            <a:r>
              <a:rPr lang="en-US" sz="2400" dirty="0">
                <a:ea typeface="MS PGothic" charset="0"/>
              </a:rPr>
              <a:t> – only read data; do </a:t>
            </a:r>
            <a:r>
              <a:rPr lang="en-US" sz="2400" b="1" i="1" dirty="0">
                <a:ea typeface="MS PGothic" charset="0"/>
              </a:rPr>
              <a:t>not</a:t>
            </a:r>
            <a:r>
              <a:rPr lang="en-US" sz="2400" b="1" dirty="0">
                <a:ea typeface="MS PGothic" charset="0"/>
              </a:rPr>
              <a:t> </a:t>
            </a:r>
            <a:r>
              <a:rPr lang="en-US" sz="2400" dirty="0">
                <a:ea typeface="MS PGothic" charset="0"/>
              </a:rPr>
              <a:t>perform updates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Writers</a:t>
            </a:r>
            <a:r>
              <a:rPr lang="en-US" sz="2400" dirty="0">
                <a:ea typeface="MS PGothic" charset="0"/>
              </a:rPr>
              <a:t>   – both read and write</a:t>
            </a:r>
          </a:p>
          <a:p>
            <a:r>
              <a:rPr lang="en-US" sz="2400" dirty="0">
                <a:ea typeface="MS PGothic" charset="0"/>
              </a:rPr>
              <a:t>Problem: </a:t>
            </a:r>
          </a:p>
          <a:p>
            <a:pPr lvl="1"/>
            <a:r>
              <a:rPr lang="en-US" sz="2400" dirty="0">
                <a:ea typeface="MS PGothic" charset="0"/>
              </a:rPr>
              <a:t>Allow </a:t>
            </a: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multiple readers</a:t>
            </a:r>
            <a:r>
              <a:rPr lang="en-US" sz="2400" dirty="0">
                <a:ea typeface="MS PGothic" charset="0"/>
              </a:rPr>
              <a:t> to read at the same time</a:t>
            </a:r>
          </a:p>
          <a:p>
            <a:pPr lvl="1"/>
            <a:r>
              <a:rPr lang="en-US" sz="2400" dirty="0">
                <a:ea typeface="MS PGothic" charset="0"/>
              </a:rPr>
              <a:t>Only one </a:t>
            </a: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single writer</a:t>
            </a:r>
            <a:r>
              <a:rPr lang="en-US" sz="2400" dirty="0">
                <a:ea typeface="MS PGothic" charset="0"/>
              </a:rPr>
              <a:t> can access the shared data</a:t>
            </a:r>
          </a:p>
          <a:p>
            <a:pPr lvl="1"/>
            <a:endParaRPr lang="en-US" sz="2400" dirty="0">
              <a:ea typeface="MS PGothic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Exercise 5:</a:t>
            </a:r>
            <a:r>
              <a:rPr lang="en-US" sz="2400" dirty="0">
                <a:ea typeface="MS PGothic" charset="0"/>
              </a:rPr>
              <a:t> What semaphores do we need? </a:t>
            </a:r>
          </a:p>
          <a:p>
            <a:pPr lvl="1"/>
            <a:endParaRPr lang="en-US" dirty="0">
              <a:latin typeface="Helvetica" charset="0"/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3733800"/>
            <a:ext cx="3505200" cy="31336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57400" y="4800600"/>
            <a:ext cx="49530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n-lt"/>
                <a:ea typeface="MS PGothic" charset="0"/>
              </a:rPr>
              <a:t>Semaphore</a:t>
            </a:r>
            <a:r>
              <a:rPr lang="en-US" sz="2400" b="1" dirty="0">
                <a:solidFill>
                  <a:srgbClr val="000000"/>
                </a:solidFill>
                <a:latin typeface="+mn-lt"/>
                <a:ea typeface="MS PGothic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+mn-lt"/>
                <a:ea typeface="MS PGothic" charset="0"/>
              </a:rPr>
              <a:t>rw_mutex</a:t>
            </a:r>
            <a:r>
              <a:rPr lang="en-US" sz="2400" b="1" dirty="0">
                <a:solidFill>
                  <a:srgbClr val="000000"/>
                </a:solidFill>
                <a:latin typeface="+mn-lt"/>
                <a:ea typeface="MS PGothic" charset="0"/>
              </a:rPr>
              <a:t> </a:t>
            </a:r>
            <a:r>
              <a:rPr lang="en-US" sz="2400" dirty="0">
                <a:latin typeface="+mn-lt"/>
                <a:ea typeface="MS PGothic" charset="0"/>
              </a:rPr>
              <a:t>initialized to 1</a:t>
            </a:r>
          </a:p>
          <a:p>
            <a:r>
              <a:rPr lang="en-US" sz="2400" dirty="0">
                <a:latin typeface="+mn-lt"/>
                <a:ea typeface="MS PGothic" charset="0"/>
              </a:rPr>
              <a:t>Semaphore </a:t>
            </a:r>
            <a:r>
              <a:rPr lang="en-US" sz="2400" dirty="0" err="1">
                <a:solidFill>
                  <a:srgbClr val="FF0000"/>
                </a:solidFill>
                <a:latin typeface="+mn-lt"/>
                <a:ea typeface="MS PGothic" charset="0"/>
              </a:rPr>
              <a:t>mutex</a:t>
            </a:r>
            <a:r>
              <a:rPr lang="en-US" sz="2400" b="1" dirty="0">
                <a:solidFill>
                  <a:srgbClr val="000000"/>
                </a:solidFill>
                <a:latin typeface="+mn-lt"/>
                <a:ea typeface="MS PGothic" charset="0"/>
              </a:rPr>
              <a:t> </a:t>
            </a:r>
            <a:r>
              <a:rPr lang="en-US" sz="2400" dirty="0">
                <a:latin typeface="+mn-lt"/>
                <a:ea typeface="MS PGothic" charset="0"/>
              </a:rPr>
              <a:t>initialized to 1</a:t>
            </a:r>
          </a:p>
          <a:p>
            <a:r>
              <a:rPr lang="en-US" sz="2400" dirty="0">
                <a:latin typeface="+mn-lt"/>
                <a:ea typeface="MS PGothic" charset="0"/>
              </a:rPr>
              <a:t>Integer </a:t>
            </a:r>
            <a:r>
              <a:rPr lang="en-US" sz="2400" dirty="0" err="1">
                <a:solidFill>
                  <a:srgbClr val="FF0000"/>
                </a:solidFill>
                <a:latin typeface="+mn-lt"/>
                <a:ea typeface="MS PGothic" charset="0"/>
              </a:rPr>
              <a:t>read_count</a:t>
            </a:r>
            <a:r>
              <a:rPr lang="en-US" sz="2400" dirty="0">
                <a:latin typeface="+mn-lt"/>
                <a:ea typeface="MS PGothic" charset="0"/>
              </a:rPr>
              <a:t> initialized to 0</a:t>
            </a:r>
          </a:p>
        </p:txBody>
      </p:sp>
    </p:spTree>
    <p:extLst>
      <p:ext uri="{BB962C8B-B14F-4D97-AF65-F5344CB8AC3E}">
        <p14:creationId xmlns:p14="http://schemas.microsoft.com/office/powerpoint/2010/main" val="370850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90500"/>
            <a:ext cx="10591800" cy="12573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900" dirty="0">
                <a:ea typeface="MS PGothic" charset="0"/>
              </a:rPr>
              <a:t>The Writer Process</a:t>
            </a:r>
            <a:r>
              <a:rPr lang="en-US" dirty="0">
                <a:ea typeface="MS PGothic" charset="0"/>
              </a:rPr>
              <a:t/>
            </a:r>
            <a:br>
              <a:rPr lang="en-US" dirty="0">
                <a:ea typeface="MS PGothic" charset="0"/>
              </a:rPr>
            </a:br>
            <a:r>
              <a:rPr lang="en-US" sz="3600" dirty="0">
                <a:solidFill>
                  <a:srgbClr val="FF0000"/>
                </a:solidFill>
                <a:ea typeface="MS PGothic" charset="0"/>
              </a:rPr>
              <a:t>Exercise 6: </a:t>
            </a:r>
            <a:r>
              <a:rPr lang="en-US" sz="3600" dirty="0">
                <a:ea typeface="MS PGothic" charset="0"/>
              </a:rPr>
              <a:t>Which semaphore should we use here?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2057400"/>
            <a:ext cx="8458200" cy="4130676"/>
          </a:xfrm>
        </p:spPr>
        <p:txBody>
          <a:bodyPr>
            <a:normAutofit fontScale="77500" lnSpcReduction="20000"/>
          </a:bodyPr>
          <a:lstStyle/>
          <a:p>
            <a:pPr>
              <a:buFont typeface="Monotype Sorts" charset="0"/>
              <a:buNone/>
            </a:pPr>
            <a:r>
              <a:rPr lang="en-US" sz="1600" dirty="0">
                <a:solidFill>
                  <a:srgbClr val="0000FF"/>
                </a:solidFill>
                <a:latin typeface="Helvetica" charset="0"/>
                <a:ea typeface="MS PGothic" charset="0"/>
              </a:rPr>
              <a:t>        </a:t>
            </a:r>
          </a:p>
          <a:p>
            <a:pPr>
              <a:buFont typeface="Monotype Sorts" charset="0"/>
              <a:buNone/>
            </a:pPr>
            <a:r>
              <a:rPr lang="en-US" sz="1600" b="1" dirty="0">
                <a:latin typeface="Courier New" charset="0"/>
                <a:ea typeface="MS PGothic" charset="0"/>
                <a:cs typeface="Courier New" charset="0"/>
              </a:rPr>
              <a:t>       </a:t>
            </a: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do {</a:t>
            </a:r>
            <a:br>
              <a:rPr lang="en-US" sz="3000" dirty="0">
                <a:latin typeface="Courier New" charset="0"/>
                <a:ea typeface="MS PGothic" charset="0"/>
                <a:cs typeface="Courier New" charset="0"/>
              </a:rPr>
            </a:b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        wait(</a:t>
            </a:r>
            <a:r>
              <a:rPr lang="en-US" sz="3000" dirty="0" err="1">
                <a:latin typeface="Courier New" charset="0"/>
                <a:ea typeface="MS PGothic" charset="0"/>
                <a:cs typeface="Courier New" charset="0"/>
              </a:rPr>
              <a:t>rw_mutex</a:t>
            </a: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); </a:t>
            </a:r>
          </a:p>
          <a:p>
            <a:pPr>
              <a:buFont typeface="Monotype Sorts" charset="0"/>
              <a:buNone/>
            </a:pP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               ...</a:t>
            </a:r>
            <a:br>
              <a:rPr lang="en-US" sz="3000" dirty="0">
                <a:latin typeface="Courier New" charset="0"/>
                <a:ea typeface="MS PGothic" charset="0"/>
                <a:cs typeface="Courier New" charset="0"/>
              </a:rPr>
            </a:b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          /* writing is performed */ </a:t>
            </a:r>
          </a:p>
          <a:p>
            <a:pPr>
              <a:buFont typeface="Monotype Sorts" charset="0"/>
              <a:buNone/>
            </a:pP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               ... </a:t>
            </a:r>
          </a:p>
          <a:p>
            <a:pPr>
              <a:buFont typeface="Monotype Sorts" charset="0"/>
              <a:buNone/>
            </a:pP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          signal(</a:t>
            </a:r>
            <a:r>
              <a:rPr lang="en-US" sz="3000" dirty="0" err="1">
                <a:latin typeface="Courier New" charset="0"/>
                <a:ea typeface="MS PGothic" charset="0"/>
                <a:cs typeface="Courier New" charset="0"/>
              </a:rPr>
              <a:t>rw_mutex</a:t>
            </a: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); </a:t>
            </a:r>
          </a:p>
          <a:p>
            <a:pPr>
              <a:buFont typeface="Monotype Sorts" charset="0"/>
              <a:buNone/>
            </a:pP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     } while (true);</a:t>
            </a:r>
            <a:br>
              <a:rPr lang="en-US" sz="3000" dirty="0">
                <a:latin typeface="Courier New" charset="0"/>
                <a:ea typeface="MS PGothic" charset="0"/>
                <a:cs typeface="Courier New" charset="0"/>
              </a:rPr>
            </a:br>
            <a:endParaRPr lang="en-US" sz="3000" dirty="0">
              <a:latin typeface="Courier New" charset="0"/>
              <a:ea typeface="MS PGothic" charset="0"/>
              <a:cs typeface="Courier New" charset="0"/>
            </a:endParaRPr>
          </a:p>
          <a:p>
            <a:pPr>
              <a:buFont typeface="Monotype Sorts" charset="0"/>
              <a:buNone/>
            </a:pPr>
            <a:endParaRPr lang="en-US" dirty="0">
              <a:solidFill>
                <a:srgbClr val="0000FF"/>
              </a:solidFill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endParaRPr lang="en-US" dirty="0">
              <a:solidFill>
                <a:srgbClr val="0000FF"/>
              </a:solidFill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r>
              <a:rPr lang="en-US" dirty="0">
                <a:solidFill>
                  <a:srgbClr val="0000FF"/>
                </a:solidFill>
                <a:latin typeface="Helvetica" charset="0"/>
                <a:ea typeface="MS PGothic" charset="0"/>
              </a:rPr>
              <a:t>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7600" y="2514600"/>
            <a:ext cx="2514600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7600" y="3810000"/>
            <a:ext cx="2819400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362200" y="4953000"/>
            <a:ext cx="769620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ea typeface="MS PGothic" charset="0"/>
              </a:rPr>
              <a:t>   Only one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single writer</a:t>
            </a:r>
            <a:r>
              <a:rPr lang="en-US" sz="2800" dirty="0">
                <a:ea typeface="MS PGothic" charset="0"/>
              </a:rPr>
              <a:t> can access the shared data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667000" y="1447800"/>
            <a:ext cx="7239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+mn-lt"/>
                <a:ea typeface="MS PGothic" charset="0"/>
              </a:rPr>
              <a:t>Question: </a:t>
            </a:r>
            <a:r>
              <a:rPr lang="en-US" sz="3200" dirty="0">
                <a:latin typeface="+mn-lt"/>
                <a:ea typeface="MS PGothic" charset="0"/>
              </a:rPr>
              <a:t>Is it a semaphore or lock?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60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90500"/>
            <a:ext cx="9067801" cy="12573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900" dirty="0">
                <a:ea typeface="MS PGothic" charset="0"/>
              </a:rPr>
              <a:t>The Reader Process</a:t>
            </a:r>
            <a:r>
              <a:rPr lang="en-US">
                <a:ea typeface="MS PGothic" charset="0"/>
              </a:rPr>
              <a:t/>
            </a:r>
            <a:br>
              <a:rPr lang="en-US">
                <a:ea typeface="MS PGothic" charset="0"/>
              </a:rPr>
            </a:br>
            <a:r>
              <a:rPr lang="en-US" sz="3600">
                <a:solidFill>
                  <a:srgbClr val="FF0000"/>
                </a:solidFill>
                <a:ea typeface="MS PGothic" charset="0"/>
              </a:rPr>
              <a:t>Exercise 7: </a:t>
            </a:r>
            <a:r>
              <a:rPr lang="en-US" sz="3600" dirty="0">
                <a:ea typeface="MS PGothic" charset="0"/>
              </a:rPr>
              <a:t>Can you explain the following process?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1295400"/>
            <a:ext cx="7543800" cy="4724400"/>
          </a:xfrm>
        </p:spPr>
        <p:txBody>
          <a:bodyPr>
            <a:normAutofit fontScale="25000" lnSpcReduction="20000"/>
          </a:bodyPr>
          <a:lstStyle/>
          <a:p>
            <a:pPr>
              <a:buFont typeface="Monotype Sorts" charset="0"/>
              <a:buNone/>
            </a:pPr>
            <a:r>
              <a:rPr lang="en-US" sz="1600" dirty="0">
                <a:solidFill>
                  <a:srgbClr val="0000FF"/>
                </a:solidFill>
                <a:latin typeface="Helvetica" charset="0"/>
                <a:ea typeface="MS PGothic" charset="0"/>
              </a:rPr>
              <a:t>   </a:t>
            </a:r>
            <a:r>
              <a:rPr lang="en-US" sz="3600" dirty="0">
                <a:solidFill>
                  <a:srgbClr val="0000FF"/>
                </a:solidFill>
                <a:latin typeface="Courier New"/>
                <a:ea typeface="MS PGothic" charset="0"/>
                <a:cs typeface="Courier New"/>
              </a:rPr>
              <a:t>     </a:t>
            </a:r>
          </a:p>
          <a:p>
            <a:pPr>
              <a:buFont typeface="Monotype Sorts" charset="0"/>
              <a:buNone/>
            </a:pPr>
            <a:r>
              <a:rPr lang="en-US" sz="3600" dirty="0">
                <a:latin typeface="Courier New"/>
                <a:ea typeface="MS PGothic" charset="0"/>
                <a:cs typeface="Courier New"/>
              </a:rPr>
              <a:t>       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do {</a:t>
            </a:r>
            <a:br>
              <a:rPr lang="en-US" sz="8400" dirty="0">
                <a:latin typeface="Courier New"/>
                <a:ea typeface="MS PGothic" charset="0"/>
                <a:cs typeface="Courier New"/>
              </a:rPr>
            </a:b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wait(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mutex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);</a:t>
            </a:r>
            <a:br>
              <a:rPr lang="en-US" sz="8400" dirty="0">
                <a:latin typeface="Courier New"/>
                <a:ea typeface="MS PGothic" charset="0"/>
                <a:cs typeface="Courier New"/>
              </a:rPr>
            </a:b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read_count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++;</a:t>
            </a:r>
            <a:br>
              <a:rPr lang="en-US" sz="8400" dirty="0">
                <a:latin typeface="Courier New"/>
                <a:ea typeface="MS PGothic" charset="0"/>
                <a:cs typeface="Courier New"/>
              </a:rPr>
            </a:b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if 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read_count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 == 1)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      wait(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rw_mutex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);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  signal(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mutex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);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    ...</a:t>
            </a:r>
            <a:br>
              <a:rPr lang="en-US" sz="8400" dirty="0">
                <a:latin typeface="Courier New"/>
                <a:ea typeface="MS PGothic" charset="0"/>
                <a:cs typeface="Courier New"/>
              </a:rPr>
            </a:b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/* reading is performed */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    ...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  wait(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mutex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);</a:t>
            </a:r>
            <a:br>
              <a:rPr lang="en-US" sz="8400" dirty="0">
                <a:latin typeface="Courier New"/>
                <a:ea typeface="MS PGothic" charset="0"/>
                <a:cs typeface="Courier New"/>
              </a:rPr>
            </a:b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read count--;</a:t>
            </a:r>
            <a:br>
              <a:rPr lang="en-US" sz="8400" dirty="0">
                <a:latin typeface="Courier New"/>
                <a:ea typeface="MS PGothic" charset="0"/>
                <a:cs typeface="Courier New"/>
              </a:rPr>
            </a:b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if 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read_count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 == 0)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      signal(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rw_mutex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);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  signal(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mutex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);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} while (true);</a:t>
            </a:r>
            <a:br>
              <a:rPr lang="en-US" sz="8400" dirty="0">
                <a:latin typeface="Courier New"/>
                <a:ea typeface="MS PGothic" charset="0"/>
                <a:cs typeface="Courier New"/>
              </a:rPr>
            </a:br>
            <a:endParaRPr lang="en-US" sz="8400" dirty="0">
              <a:latin typeface="Courier New"/>
              <a:ea typeface="MS PGothic" charset="0"/>
              <a:cs typeface="Courier New"/>
            </a:endParaRPr>
          </a:p>
          <a:p>
            <a:pPr>
              <a:buFont typeface="Monotype Sorts" charset="0"/>
              <a:buNone/>
            </a:pPr>
            <a:endParaRPr lang="en-US" sz="8000" dirty="0">
              <a:solidFill>
                <a:srgbClr val="0000FF"/>
              </a:solidFill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endParaRPr lang="en-US" sz="8000" dirty="0">
              <a:solidFill>
                <a:srgbClr val="0000FF"/>
              </a:solidFill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r>
              <a:rPr lang="en-US" dirty="0">
                <a:solidFill>
                  <a:srgbClr val="0000FF"/>
                </a:solidFill>
                <a:latin typeface="Helvetica" charset="0"/>
                <a:ea typeface="MS PGothic" charset="0"/>
              </a:rPr>
              <a:t>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362200" y="5953780"/>
            <a:ext cx="701040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    Multiple</a:t>
            </a:r>
            <a:r>
              <a:rPr lang="en-US" sz="2800" dirty="0">
                <a:ea typeface="MS PGothic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readers</a:t>
            </a:r>
            <a:r>
              <a:rPr lang="en-US" sz="2800" dirty="0">
                <a:ea typeface="MS PGothic" charset="0"/>
              </a:rPr>
              <a:t> can access the shared data</a:t>
            </a:r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7543800" y="2362200"/>
            <a:ext cx="2057400" cy="685800"/>
            <a:chOff x="6934200" y="3352800"/>
            <a:chExt cx="2057400" cy="685800"/>
          </a:xfrm>
        </p:grpSpPr>
        <p:sp>
          <p:nvSpPr>
            <p:cNvPr id="10" name="Rectangle 3"/>
            <p:cNvSpPr txBox="1">
              <a:spLocks noChangeArrowheads="1"/>
            </p:cNvSpPr>
            <p:nvPr/>
          </p:nvSpPr>
          <p:spPr>
            <a:xfrm>
              <a:off x="7010400" y="3429000"/>
              <a:ext cx="1905000" cy="5334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0000"/>
                  </a:solidFill>
                  <a:ea typeface="MS PGothic" charset="0"/>
                </a:rPr>
                <a:t>1</a:t>
              </a:r>
              <a:r>
                <a:rPr lang="en-US" sz="2400" baseline="30000" dirty="0">
                  <a:solidFill>
                    <a:srgbClr val="FF0000"/>
                  </a:solidFill>
                  <a:ea typeface="MS PGothic" charset="0"/>
                </a:rPr>
                <a:t>st</a:t>
              </a:r>
              <a:r>
                <a:rPr lang="en-US" sz="2400" dirty="0">
                  <a:solidFill>
                    <a:srgbClr val="FF0000"/>
                  </a:solidFill>
                  <a:ea typeface="MS PGothic" charset="0"/>
                </a:rPr>
                <a:t> waits here</a:t>
              </a:r>
            </a:p>
          </p:txBody>
        </p:sp>
        <p:sp>
          <p:nvSpPr>
            <p:cNvPr id="11" name="Rounded Rectangular Callout 10"/>
            <p:cNvSpPr/>
            <p:nvPr/>
          </p:nvSpPr>
          <p:spPr>
            <a:xfrm>
              <a:off x="6934200" y="3352800"/>
              <a:ext cx="2057400" cy="685800"/>
            </a:xfrm>
            <a:prstGeom prst="wedgeRoundRectCallout">
              <a:avLst>
                <a:gd name="adj1" fmla="val -84120"/>
                <a:gd name="adj2" fmla="val 14886"/>
                <a:gd name="adj3" fmla="val 16667"/>
              </a:avLst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943600" y="1447801"/>
            <a:ext cx="4572000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ea typeface="MS PGothic" charset="0"/>
              </a:rPr>
              <a:t>A </a:t>
            </a: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writer </a:t>
            </a:r>
            <a:r>
              <a:rPr lang="en-US" sz="2400" dirty="0">
                <a:ea typeface="MS PGothic" charset="0"/>
              </a:rPr>
              <a:t>is in the critical section,  </a:t>
            </a: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n readers</a:t>
            </a:r>
            <a:r>
              <a:rPr lang="en-US" sz="2400" dirty="0">
                <a:ea typeface="MS PGothic" charset="0"/>
              </a:rPr>
              <a:t> are waiting. Then …</a:t>
            </a:r>
            <a:endParaRPr lang="en-US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6477000" y="1447800"/>
            <a:ext cx="2133600" cy="685800"/>
            <a:chOff x="6934200" y="3352800"/>
            <a:chExt cx="2133600" cy="685800"/>
          </a:xfrm>
        </p:grpSpPr>
        <p:sp>
          <p:nvSpPr>
            <p:cNvPr id="14" name="Rectangle 3"/>
            <p:cNvSpPr txBox="1">
              <a:spLocks noChangeArrowheads="1"/>
            </p:cNvSpPr>
            <p:nvPr/>
          </p:nvSpPr>
          <p:spPr>
            <a:xfrm>
              <a:off x="7010400" y="3429000"/>
              <a:ext cx="2057400" cy="5334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0000"/>
                  </a:solidFill>
                  <a:ea typeface="MS PGothic" charset="0"/>
                </a:rPr>
                <a:t>n-1 wait here</a:t>
              </a:r>
            </a:p>
          </p:txBody>
        </p:sp>
        <p:sp>
          <p:nvSpPr>
            <p:cNvPr id="15" name="Rounded Rectangular Callout 14"/>
            <p:cNvSpPr/>
            <p:nvPr/>
          </p:nvSpPr>
          <p:spPr>
            <a:xfrm>
              <a:off x="6934200" y="3352800"/>
              <a:ext cx="2057400" cy="685800"/>
            </a:xfrm>
            <a:prstGeom prst="wedgeRoundRectCallout">
              <a:avLst>
                <a:gd name="adj1" fmla="val -84120"/>
                <a:gd name="adj2" fmla="val 14886"/>
                <a:gd name="adj3" fmla="val 16667"/>
              </a:avLst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553200" y="3810000"/>
            <a:ext cx="2362200" cy="685800"/>
            <a:chOff x="6934200" y="3352800"/>
            <a:chExt cx="2057400" cy="685800"/>
          </a:xfrm>
        </p:grpSpPr>
        <p:sp>
          <p:nvSpPr>
            <p:cNvPr id="17" name="Rectangle 3"/>
            <p:cNvSpPr txBox="1">
              <a:spLocks noChangeArrowheads="1"/>
            </p:cNvSpPr>
            <p:nvPr/>
          </p:nvSpPr>
          <p:spPr>
            <a:xfrm>
              <a:off x="7010400" y="3429000"/>
              <a:ext cx="1905000" cy="5334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0000"/>
                  </a:solidFill>
                  <a:ea typeface="MS PGothic" charset="0"/>
                </a:rPr>
                <a:t>Critical section?</a:t>
              </a:r>
            </a:p>
          </p:txBody>
        </p:sp>
        <p:sp>
          <p:nvSpPr>
            <p:cNvPr id="18" name="Rounded Rectangular Callout 17"/>
            <p:cNvSpPr/>
            <p:nvPr/>
          </p:nvSpPr>
          <p:spPr>
            <a:xfrm>
              <a:off x="6934200" y="3352800"/>
              <a:ext cx="2057400" cy="685800"/>
            </a:xfrm>
            <a:prstGeom prst="wedgeRoundRectCallout">
              <a:avLst>
                <a:gd name="adj1" fmla="val -84120"/>
                <a:gd name="adj2" fmla="val 14886"/>
                <a:gd name="adj3" fmla="val 16667"/>
              </a:avLst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924800" y="4724400"/>
            <a:ext cx="2590800" cy="685800"/>
            <a:chOff x="6934200" y="3352800"/>
            <a:chExt cx="2057400" cy="685800"/>
          </a:xfrm>
        </p:grpSpPr>
        <p:sp>
          <p:nvSpPr>
            <p:cNvPr id="20" name="Rectangle 3"/>
            <p:cNvSpPr txBox="1">
              <a:spLocks noChangeArrowheads="1"/>
            </p:cNvSpPr>
            <p:nvPr/>
          </p:nvSpPr>
          <p:spPr>
            <a:xfrm>
              <a:off x="6934201" y="3429000"/>
              <a:ext cx="2051544" cy="5334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0000"/>
                  </a:solidFill>
                  <a:ea typeface="MS PGothic" charset="0"/>
                </a:rPr>
                <a:t>Let a writer access</a:t>
              </a:r>
            </a:p>
          </p:txBody>
        </p:sp>
        <p:sp>
          <p:nvSpPr>
            <p:cNvPr id="21" name="Rounded Rectangular Callout 20"/>
            <p:cNvSpPr/>
            <p:nvPr/>
          </p:nvSpPr>
          <p:spPr>
            <a:xfrm>
              <a:off x="6934200" y="3352800"/>
              <a:ext cx="2057400" cy="685800"/>
            </a:xfrm>
            <a:prstGeom prst="wedgeRoundRectCallout">
              <a:avLst>
                <a:gd name="adj1" fmla="val -80568"/>
                <a:gd name="adj2" fmla="val 9519"/>
                <a:gd name="adj3" fmla="val 16667"/>
              </a:avLst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737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2209801" y="381000"/>
            <a:ext cx="8094663" cy="766762"/>
          </a:xfrm>
        </p:spPr>
        <p:txBody>
          <a:bodyPr>
            <a:noAutofit/>
          </a:bodyPr>
          <a:lstStyle/>
          <a:p>
            <a:r>
              <a:rPr lang="en-US" dirty="0">
                <a:latin typeface="+mn-lt"/>
                <a:ea typeface="MS PGothic" charset="0"/>
              </a:rPr>
              <a:t>Other Readers-Writers Problems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308498" y="1447800"/>
            <a:ext cx="9897268" cy="4111625"/>
          </a:xfrm>
        </p:spPr>
        <p:txBody>
          <a:bodyPr>
            <a:normAutofit/>
          </a:bodyPr>
          <a:lstStyle/>
          <a:p>
            <a:r>
              <a:rPr lang="en-US" sz="2800" b="1" dirty="0">
                <a:ea typeface="MS PGothic" charset="0"/>
              </a:rPr>
              <a:t>Problem 1:</a:t>
            </a:r>
            <a:r>
              <a:rPr lang="en-US" sz="2800" dirty="0">
                <a:ea typeface="MS PGothic" charset="0"/>
              </a:rPr>
              <a:t> no reader kept waiting unless writer has permission to use shared object</a:t>
            </a:r>
          </a:p>
          <a:p>
            <a:endParaRPr lang="en-US" sz="2800" dirty="0">
              <a:ea typeface="MS PGothic" charset="0"/>
            </a:endParaRPr>
          </a:p>
          <a:p>
            <a:r>
              <a:rPr lang="en-US" sz="2800" b="1" dirty="0">
                <a:ea typeface="MS PGothic" charset="0"/>
              </a:rPr>
              <a:t>Problem 2:</a:t>
            </a:r>
            <a:r>
              <a:rPr lang="en-US" sz="2800" dirty="0">
                <a:ea typeface="MS PGothic" charset="0"/>
              </a:rPr>
              <a:t> once writer is ready, it performs the write ASAP</a:t>
            </a:r>
          </a:p>
          <a:p>
            <a:endParaRPr lang="en-US" sz="2800" dirty="0">
              <a:ea typeface="MS PGothic" charset="0"/>
            </a:endParaRPr>
          </a:p>
          <a:p>
            <a:r>
              <a:rPr lang="en-US" sz="2800" dirty="0">
                <a:ea typeface="MS PGothic" charset="0"/>
              </a:rPr>
              <a:t>Both may have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starvation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9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531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>
                <a:solidFill>
                  <a:srgbClr val="FF0000"/>
                </a:solidFill>
                <a:latin typeface="+mn-lt"/>
                <a:ea typeface="MS PGothic" charset="0"/>
              </a:rPr>
              <a:t>Exercise 1: </a:t>
            </a:r>
            <a:r>
              <a:rPr lang="en-US" sz="3600" dirty="0">
                <a:latin typeface="+mn-lt"/>
                <a:ea typeface="MS PGothic" charset="0"/>
              </a:rPr>
              <a:t>Can you solve the dining-philosopher problem?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038600"/>
            <a:ext cx="11049000" cy="2514600"/>
          </a:xfrm>
        </p:spPr>
        <p:txBody>
          <a:bodyPr>
            <a:noAutofit/>
          </a:bodyPr>
          <a:lstStyle/>
          <a:p>
            <a:pPr>
              <a:tabLst>
                <a:tab pos="1365250" algn="l"/>
                <a:tab pos="1538288" algn="l"/>
              </a:tabLst>
            </a:pPr>
            <a:r>
              <a:rPr lang="en-US" sz="2800" dirty="0">
                <a:ea typeface="MS PGothic" charset="0"/>
              </a:rPr>
              <a:t>Philosophers spend their lives thinking and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eating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sz="2800" dirty="0">
                <a:ea typeface="MS PGothic" charset="0"/>
              </a:rPr>
              <a:t>O</a:t>
            </a:r>
            <a:r>
              <a:rPr lang="en-US" altLang="ja-JP" sz="2800" dirty="0">
                <a:ea typeface="MS PGothic" charset="0"/>
              </a:rPr>
              <a:t>ccasionally try to pick up </a:t>
            </a:r>
            <a:r>
              <a:rPr lang="en-US" altLang="ja-JP" sz="2800" dirty="0">
                <a:solidFill>
                  <a:srgbClr val="FF0000"/>
                </a:solidFill>
                <a:ea typeface="MS PGothic" charset="0"/>
              </a:rPr>
              <a:t>2 chopsticks</a:t>
            </a:r>
            <a:r>
              <a:rPr lang="en-US" altLang="ja-JP" sz="2800" dirty="0">
                <a:ea typeface="MS PGothic" charset="0"/>
              </a:rPr>
              <a:t> (one at a time) to eat from bowl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sz="2800" dirty="0">
                <a:ea typeface="MS PGothic" charset="0"/>
              </a:rPr>
              <a:t>In the case of 5 philosophers: Shared data</a:t>
            </a:r>
          </a:p>
          <a:p>
            <a:pPr lvl="1">
              <a:tabLst>
                <a:tab pos="1365250" algn="l"/>
                <a:tab pos="1538288" algn="l"/>
              </a:tabLst>
            </a:pPr>
            <a:r>
              <a:rPr lang="en-US" sz="2400" dirty="0">
                <a:ea typeface="MS PGothic" charset="0"/>
              </a:rPr>
              <a:t>Bowl of rice</a:t>
            </a:r>
          </a:p>
          <a:p>
            <a:pPr lvl="1">
              <a:tabLst>
                <a:tab pos="1365250" algn="l"/>
                <a:tab pos="1538288" algn="l"/>
              </a:tabLst>
            </a:pPr>
            <a:r>
              <a:rPr lang="en-US" sz="2400" dirty="0">
                <a:ea typeface="MS PGothic" charset="0"/>
              </a:rPr>
              <a:t>Semaphore </a:t>
            </a: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chopstick [5]</a:t>
            </a:r>
            <a:endParaRPr lang="en-US" sz="2400" dirty="0"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079500"/>
            <a:ext cx="2743200" cy="2743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68700" y="1282700"/>
            <a:ext cx="83566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0000"/>
                </a:solidFill>
                <a:latin typeface="Calibri" charset="0"/>
                <a:ea typeface="SimSun" charset="-122"/>
                <a:cs typeface="Arial" charset="0"/>
              </a:rPr>
              <a:t>Exercise 1.1 (</a:t>
            </a:r>
            <a:r>
              <a:rPr lang="en-US" sz="2800" b="1" dirty="0" err="1">
                <a:solidFill>
                  <a:srgbClr val="FF0000"/>
                </a:solidFill>
                <a:latin typeface="Calibri" charset="0"/>
                <a:ea typeface="SimSun" charset="-122"/>
                <a:cs typeface="Arial" charset="0"/>
              </a:rPr>
              <a:t>Plickers</a:t>
            </a:r>
            <a:r>
              <a:rPr lang="en-US" sz="2800" b="1" dirty="0">
                <a:solidFill>
                  <a:srgbClr val="FF0000"/>
                </a:solidFill>
                <a:latin typeface="Calibri" charset="0"/>
                <a:ea typeface="SimSun" charset="-122"/>
                <a:cs typeface="Arial" charset="0"/>
              </a:rPr>
              <a:t>): </a:t>
            </a:r>
            <a:r>
              <a:rPr lang="en-US" sz="2800" dirty="0">
                <a:latin typeface="Calibri" charset="0"/>
                <a:ea typeface="SimSun" charset="-122"/>
                <a:cs typeface="Arial" charset="0"/>
              </a:rPr>
              <a:t>What are the initial values of semaphore array </a:t>
            </a:r>
            <a:r>
              <a:rPr lang="en-US" sz="2800" dirty="0">
                <a:latin typeface="Courier New" charset="0"/>
                <a:ea typeface="SimSun" charset="-122"/>
              </a:rPr>
              <a:t>chopstick[5]</a:t>
            </a:r>
            <a:r>
              <a:rPr lang="en-US" sz="2800" dirty="0">
                <a:latin typeface="Calibri" charset="0"/>
                <a:ea typeface="SimSun" charset="-122"/>
                <a:cs typeface="Arial" charset="0"/>
              </a:rPr>
              <a:t>? </a:t>
            </a:r>
            <a:endParaRPr lang="en-US" sz="2800" dirty="0">
              <a:latin typeface="Times New Roman" charset="0"/>
              <a:ea typeface="SimSun" charset="-122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000" dirty="0">
                <a:latin typeface="Courier New" charset="0"/>
                <a:ea typeface="SimSun" charset="-122"/>
              </a:rPr>
              <a:t>chopstick[0]= … chopstick[4] = 0;</a:t>
            </a:r>
            <a:endParaRPr lang="en-US" sz="2000" dirty="0">
              <a:latin typeface="Times New Roman" charset="0"/>
              <a:ea typeface="SimSun" charset="-122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000" dirty="0">
                <a:latin typeface="Courier New" charset="0"/>
                <a:ea typeface="SimSun" charset="-122"/>
              </a:rPr>
              <a:t>chopstick[0]= … chopstick[3] = 1; chopstick[4]= 0;</a:t>
            </a:r>
            <a:endParaRPr lang="en-US" sz="2000" dirty="0">
              <a:latin typeface="Times New Roman" charset="0"/>
              <a:ea typeface="SimSun" charset="-122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000" dirty="0">
                <a:latin typeface="Courier New" charset="0"/>
                <a:ea typeface="SimSun" charset="-122"/>
              </a:rPr>
              <a:t>chopstick[0]= … chopstick[3] = 0; chopstick[4]= 1;</a:t>
            </a:r>
            <a:endParaRPr lang="en-US" sz="2000" dirty="0">
              <a:latin typeface="Times New Roman" charset="0"/>
              <a:ea typeface="SimSun" charset="-122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000" dirty="0">
                <a:latin typeface="Courier New" charset="0"/>
                <a:ea typeface="SimSun" charset="-122"/>
              </a:rPr>
              <a:t>chopstick[0]= … chopstick[4] = 1;</a:t>
            </a:r>
            <a:endParaRPr lang="en-US" sz="2000" dirty="0">
              <a:effectLst/>
              <a:latin typeface="Times New Roman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246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4051</TotalTime>
  <Words>892</Words>
  <Application>Microsoft Macintosh PowerPoint</Application>
  <PresentationFormat>Widescreen</PresentationFormat>
  <Paragraphs>258</Paragraphs>
  <Slides>20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Calibri</vt:lpstr>
      <vt:lpstr>Courier New</vt:lpstr>
      <vt:lpstr>Helvetica</vt:lpstr>
      <vt:lpstr>Monotype Sorts</vt:lpstr>
      <vt:lpstr>MS PGothic</vt:lpstr>
      <vt:lpstr>ＭＳ Ｐゴシック</vt:lpstr>
      <vt:lpstr>SimSun</vt:lpstr>
      <vt:lpstr>Times New Roman</vt:lpstr>
      <vt:lpstr>Webdings</vt:lpstr>
      <vt:lpstr>Arial</vt:lpstr>
      <vt:lpstr>Custom Design</vt:lpstr>
      <vt:lpstr>Project 2 Feedback</vt:lpstr>
      <vt:lpstr>Monitors</vt:lpstr>
      <vt:lpstr>A Monitor</vt:lpstr>
      <vt:lpstr>COMP 3500  Introduction to Operating Systems  Synchronization: Part 4 (cont.) Classical Synchronization Problems</vt:lpstr>
      <vt:lpstr>The Readers-Writers Problem</vt:lpstr>
      <vt:lpstr>The Writer Process Exercise 6: Which semaphore should we use here?</vt:lpstr>
      <vt:lpstr>The Reader Process Exercise 7: Can you explain the following process?</vt:lpstr>
      <vt:lpstr>Other Readers-Writers Problems</vt:lpstr>
      <vt:lpstr>Exercise 1: Can you solve the dining-philosopher problem?</vt:lpstr>
      <vt:lpstr>  The structure of Philosopher i</vt:lpstr>
      <vt:lpstr>  Exercise 2: What is the problem with this algorithm?</vt:lpstr>
      <vt:lpstr>Deadlock Handling</vt:lpstr>
      <vt:lpstr>Problems with Semaphores</vt:lpstr>
      <vt:lpstr>Pthreads</vt:lpstr>
      <vt:lpstr>Summary</vt:lpstr>
      <vt:lpstr>PowerPoint Presentation</vt:lpstr>
      <vt:lpstr>Implementing Semaphores Using Pthreads Exercise 3: What is the value item in the following structure? Why we need a lock? </vt:lpstr>
      <vt:lpstr>Implementing wait()</vt:lpstr>
      <vt:lpstr>Implementing signal()</vt:lpstr>
      <vt:lpstr>Thread Synchronization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Xiao Qin</cp:lastModifiedBy>
  <cp:revision>426</cp:revision>
  <dcterms:created xsi:type="dcterms:W3CDTF">2006-08-16T00:00:00Z</dcterms:created>
  <dcterms:modified xsi:type="dcterms:W3CDTF">2017-09-22T15:39:32Z</dcterms:modified>
</cp:coreProperties>
</file>